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732" r:id="rId3"/>
  </p:sldMasterIdLst>
  <p:notesMasterIdLst>
    <p:notesMasterId r:id="rId17"/>
  </p:notesMasterIdLst>
  <p:sldIdLst>
    <p:sldId id="256" r:id="rId4"/>
    <p:sldId id="273" r:id="rId5"/>
    <p:sldId id="278" r:id="rId6"/>
    <p:sldId id="310" r:id="rId7"/>
    <p:sldId id="307" r:id="rId8"/>
    <p:sldId id="311" r:id="rId9"/>
    <p:sldId id="312" r:id="rId10"/>
    <p:sldId id="313" r:id="rId11"/>
    <p:sldId id="320" r:id="rId12"/>
    <p:sldId id="317" r:id="rId13"/>
    <p:sldId id="318" r:id="rId14"/>
    <p:sldId id="315" r:id="rId15"/>
    <p:sldId id="31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2" d="100"/>
          <a:sy n="82" d="100"/>
        </p:scale>
        <p:origin x="-1768"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7912FD-51D3-2248-AF45-74F01316D249}" type="datetimeFigureOut">
              <a:rPr lang="fr-FR" smtClean="0"/>
              <a:t>08/01/16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A784B4-88C5-604F-A2AA-3C91ECA2DC4A}" type="slidenum">
              <a:rPr lang="fr-FR" smtClean="0"/>
              <a:t>‹#›</a:t>
            </a:fld>
            <a:endParaRPr lang="fr-FR"/>
          </a:p>
        </p:txBody>
      </p:sp>
    </p:spTree>
    <p:extLst>
      <p:ext uri="{BB962C8B-B14F-4D97-AF65-F5344CB8AC3E}">
        <p14:creationId xmlns:p14="http://schemas.microsoft.com/office/powerpoint/2010/main" val="1519638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Master" Target="../slideMasters/slideMaster3.xml"/><Relationship Id="rId2" Type="http://schemas.openxmlformats.org/officeDocument/2006/relationships/image" Target="../media/image1.jpe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3B7E6DBD-F6C1-F44B-A2F8-F266966FAFEC}" type="datetimeFigureOut">
              <a:rPr lang="en-US" smtClean="0"/>
              <a:t>08/01/16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3835494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3B7E6DBD-F6C1-F44B-A2F8-F266966FAFEC}" type="datetimeFigureOut">
              <a:rPr lang="en-US" smtClean="0"/>
              <a:t>08/01/16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3962071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3B7E6DBD-F6C1-F44B-A2F8-F266966FAFEC}" type="datetimeFigureOut">
              <a:rPr lang="en-US" smtClean="0"/>
              <a:t>08/01/16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202597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3B7E6DBD-F6C1-F44B-A2F8-F266966FAFEC}" type="datetimeFigureOut">
              <a:rPr lang="en-US" smtClean="0"/>
              <a:t>08/01/16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3992122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3B7E6DBD-F6C1-F44B-A2F8-F266966FAFEC}" type="datetimeFigureOut">
              <a:rPr lang="en-US" smtClean="0"/>
              <a:t>08/01/16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4239894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3B7E6DBD-F6C1-F44B-A2F8-F266966FAFEC}" type="datetimeFigureOut">
              <a:rPr lang="en-US" smtClean="0"/>
              <a:t>08/01/16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444868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7E6DBD-F6C1-F44B-A2F8-F266966FAFEC}" type="datetimeFigureOut">
              <a:rPr lang="en-US" smtClean="0"/>
              <a:t>08/01/16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2587935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3B7E6DBD-F6C1-F44B-A2F8-F266966FAFEC}" type="datetimeFigureOut">
              <a:rPr lang="en-US" smtClean="0"/>
              <a:t>08/01/16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2878555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3B7E6DBD-F6C1-F44B-A2F8-F266966FAFEC}" type="datetimeFigureOut">
              <a:rPr lang="en-US" smtClean="0"/>
              <a:t>08/01/16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4133413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3B7E6DBD-F6C1-F44B-A2F8-F266966FAFEC}" type="datetimeFigureOut">
              <a:rPr lang="en-US" smtClean="0"/>
              <a:t>08/01/16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2953978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3B7E6DBD-F6C1-F44B-A2F8-F266966FAFEC}" type="datetimeFigureOut">
              <a:rPr lang="en-US" smtClean="0"/>
              <a:t>08/01/16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E76EE-4B4B-B54C-A8D6-381540D26881}" type="slidenum">
              <a:rPr lang="en-US" smtClean="0"/>
              <a:t>‹#›</a:t>
            </a:fld>
            <a:endParaRPr lang="en-US"/>
          </a:p>
        </p:txBody>
      </p:sp>
    </p:spTree>
    <p:extLst>
      <p:ext uri="{BB962C8B-B14F-4D97-AF65-F5344CB8AC3E}">
        <p14:creationId xmlns:p14="http://schemas.microsoft.com/office/powerpoint/2010/main" val="15390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1726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51178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2802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72756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32125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8624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37382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91358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28672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6411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358867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772816"/>
            <a:ext cx="7772400" cy="1470025"/>
          </a:xfrm>
        </p:spPr>
        <p:txBody>
          <a:bodyPr/>
          <a:lstStyle>
            <a:lvl1pPr>
              <a:defRPr>
                <a:latin typeface="Antipasto" pitchFamily="2" charset="0"/>
              </a:defRPr>
            </a:lvl1pPr>
          </a:lstStyle>
          <a:p>
            <a:r>
              <a:rPr lang="fr-FR" dirty="0" smtClean="0"/>
              <a:t>Cliquez pour modifier le style du titre</a:t>
            </a:r>
            <a:endParaRPr lang="fr-FR" dirty="0"/>
          </a:p>
        </p:txBody>
      </p:sp>
      <p:sp>
        <p:nvSpPr>
          <p:cNvPr id="3" name="Sous-titre 2"/>
          <p:cNvSpPr>
            <a:spLocks noGrp="1"/>
          </p:cNvSpPr>
          <p:nvPr>
            <p:ph type="subTitle" idx="1"/>
          </p:nvPr>
        </p:nvSpPr>
        <p:spPr>
          <a:xfrm>
            <a:off x="1403648" y="3933056"/>
            <a:ext cx="6400800" cy="1752600"/>
          </a:xfrm>
        </p:spPr>
        <p:txBody>
          <a:bodyPr/>
          <a:lstStyle>
            <a:lvl1pPr marL="0" indent="0" algn="ctr">
              <a:buNone/>
              <a:defRPr>
                <a:latin typeface="Amaranth"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dirty="0" smtClean="0"/>
              <a:t>Cliquez pour modifier le style des sous-titres du masque</a:t>
            </a:r>
            <a:endParaRPr lang="fr-FR" dirty="0"/>
          </a:p>
        </p:txBody>
      </p:sp>
    </p:spTree>
    <p:extLst>
      <p:ext uri="{BB962C8B-B14F-4D97-AF65-F5344CB8AC3E}">
        <p14:creationId xmlns:p14="http://schemas.microsoft.com/office/powerpoint/2010/main" val="2765842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dirty="0"/>
          </a:p>
        </p:txBody>
      </p:sp>
      <p:sp>
        <p:nvSpPr>
          <p:cNvPr id="3" name="Espace réservé du contenu 2"/>
          <p:cNvSpPr>
            <a:spLocks noGrp="1"/>
          </p:cNvSpPr>
          <p:nvPr>
            <p:ph idx="1"/>
          </p:nvPr>
        </p:nvSpPr>
        <p:spPr>
          <a:xfrm>
            <a:off x="914400" y="1600200"/>
            <a:ext cx="8229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3943104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043608" y="2552923"/>
            <a:ext cx="7772400" cy="1362075"/>
          </a:xfrm>
        </p:spPr>
        <p:txBody>
          <a:bodyPr anchor="t"/>
          <a:lstStyle>
            <a:lvl1pPr algn="l">
              <a:defRPr sz="4000" b="1" cap="all"/>
            </a:lvl1p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1043608" y="1052736"/>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dirty="0" smtClean="0"/>
              <a:t>Cliquez pour modifier les styles du texte du masque</a:t>
            </a:r>
          </a:p>
        </p:txBody>
      </p:sp>
    </p:spTree>
    <p:extLst>
      <p:ext uri="{BB962C8B-B14F-4D97-AF65-F5344CB8AC3E}">
        <p14:creationId xmlns:p14="http://schemas.microsoft.com/office/powerpoint/2010/main" val="4060490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0825403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9765355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extLst>
      <p:ext uri="{BB962C8B-B14F-4D97-AF65-F5344CB8AC3E}">
        <p14:creationId xmlns:p14="http://schemas.microsoft.com/office/powerpoint/2010/main" val="4112338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850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extLst>
      <p:ext uri="{BB962C8B-B14F-4D97-AF65-F5344CB8AC3E}">
        <p14:creationId xmlns:p14="http://schemas.microsoft.com/office/powerpoint/2010/main" val="9004603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extLst>
      <p:ext uri="{BB962C8B-B14F-4D97-AF65-F5344CB8AC3E}">
        <p14:creationId xmlns:p14="http://schemas.microsoft.com/office/powerpoint/2010/main" val="1399054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fr-FR">
              <a:solidFill>
                <a:srgbClr val="00518E"/>
              </a:solidFill>
              <a:latin typeface="Amaranth"/>
            </a:endParaRPr>
          </a:p>
        </p:txBody>
      </p:sp>
      <p:pic>
        <p:nvPicPr>
          <p:cNvPr id="5" name="Image 11" descr="ppt-Emaa-ombres-bas1.jpg"/>
          <p:cNvPicPr preferRelativeResize="0">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81750"/>
            <a:ext cx="9144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1"/>
          <p:cNvSpPr>
            <a:spLocks noChangeArrowheads="1"/>
          </p:cNvSpPr>
          <p:nvPr userDrawn="1"/>
        </p:nvSpPr>
        <p:spPr bwMode="auto">
          <a:xfrm>
            <a:off x="971550" y="6597650"/>
            <a:ext cx="82804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defTabSz="914400" fontAlgn="base">
              <a:spcBef>
                <a:spcPct val="0"/>
              </a:spcBef>
              <a:spcAft>
                <a:spcPct val="0"/>
              </a:spcAft>
            </a:pPr>
            <a:r>
              <a:rPr lang="fr-FR" sz="900" smtClean="0">
                <a:solidFill>
                  <a:srgbClr val="15497D"/>
                </a:solidFill>
                <a:latin typeface="Verdana" charset="0"/>
                <a:ea typeface="ＭＳ Ｐゴシック" charset="0"/>
                <a:cs typeface="ＭＳ Ｐゴシック" charset="0"/>
              </a:rPr>
              <a:t>PATROUILLE DE FRANCE 		        	   10/12/2014</a:t>
            </a:r>
            <a:r>
              <a:rPr lang="fr-FR" sz="900" smtClean="0">
                <a:solidFill>
                  <a:srgbClr val="F8F8F8"/>
                </a:solidFill>
                <a:latin typeface="Verdana" charset="0"/>
                <a:ea typeface="ＭＳ Ｐゴシック" charset="0"/>
                <a:cs typeface="ＭＳ Ｐゴシック" charset="0"/>
              </a:rPr>
              <a:t>			</a:t>
            </a:r>
            <a:r>
              <a:rPr lang="fr-FR" sz="900" smtClean="0">
                <a:solidFill>
                  <a:srgbClr val="15497D"/>
                </a:solidFill>
                <a:latin typeface="Verdana" charset="0"/>
                <a:ea typeface="ＭＳ Ｐゴシック" charset="0"/>
                <a:cs typeface="ＭＳ Ｐゴシック" charset="0"/>
              </a:rPr>
              <a:t>Page</a:t>
            </a:r>
            <a:r>
              <a:rPr lang="fr-FR" sz="1000" b="1" smtClean="0">
                <a:solidFill>
                  <a:srgbClr val="15497D"/>
                </a:solidFill>
                <a:latin typeface="Arial" charset="0"/>
                <a:ea typeface="ＭＳ Ｐゴシック" charset="0"/>
                <a:cs typeface="ＭＳ Ｐゴシック" charset="0"/>
              </a:rPr>
              <a:t> </a:t>
            </a:r>
            <a:fld id="{9D19ADFB-3FA2-EB41-AA95-F2CE6457EB21}" type="slidenum">
              <a:rPr lang="fr-FR" sz="900" smtClean="0">
                <a:solidFill>
                  <a:srgbClr val="15497D"/>
                </a:solidFill>
                <a:latin typeface="Verdana" charset="0"/>
                <a:ea typeface="ＭＳ Ｐゴシック" charset="0"/>
                <a:cs typeface="ＭＳ Ｐゴシック" charset="0"/>
              </a:rPr>
              <a:pPr defTabSz="914400" fontAlgn="base">
                <a:spcBef>
                  <a:spcPct val="0"/>
                </a:spcBef>
                <a:spcAft>
                  <a:spcPct val="0"/>
                </a:spcAft>
              </a:pPr>
              <a:t>‹#›</a:t>
            </a:fld>
            <a:endParaRPr lang="fr-FR" sz="900" smtClean="0">
              <a:solidFill>
                <a:srgbClr val="15497D"/>
              </a:solidFill>
              <a:latin typeface="Verdana" charset="0"/>
              <a:ea typeface="ＭＳ Ｐゴシック" charset="0"/>
              <a:cs typeface="ＭＳ Ｐゴシック" charset="0"/>
            </a:endParaRPr>
          </a:p>
          <a:p>
            <a:pPr defTabSz="914400" fontAlgn="base">
              <a:spcBef>
                <a:spcPct val="0"/>
              </a:spcBef>
              <a:spcAft>
                <a:spcPct val="0"/>
              </a:spcAft>
            </a:pPr>
            <a:r>
              <a:rPr lang="fr-FR" sz="900" smtClean="0">
                <a:solidFill>
                  <a:srgbClr val="003760"/>
                </a:solidFill>
                <a:latin typeface="Verdana" charset="0"/>
                <a:ea typeface="ＭＳ Ｐゴシック" charset="0"/>
                <a:cs typeface="ＭＳ Ｐゴシック" charset="0"/>
              </a:rPr>
              <a:t> </a:t>
            </a:r>
          </a:p>
        </p:txBody>
      </p:sp>
      <p:pic>
        <p:nvPicPr>
          <p:cNvPr id="7" name="Image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484438" y="6381750"/>
            <a:ext cx="503237"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numéro de diapositive 5"/>
          <p:cNvSpPr txBox="1">
            <a:spLocks/>
          </p:cNvSpPr>
          <p:nvPr/>
        </p:nvSpPr>
        <p:spPr bwMode="auto">
          <a:xfrm>
            <a:off x="6875463" y="6553200"/>
            <a:ext cx="2133600" cy="476250"/>
          </a:xfrm>
          <a:prstGeom prst="rect">
            <a:avLst/>
          </a:prstGeom>
          <a:noFill/>
          <a:ln w="9525">
            <a:noFill/>
            <a:miter lim="800000"/>
            <a:headEnd/>
            <a:tailEnd/>
          </a:ln>
          <a:effec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defTabSz="914400" eaLnBrk="1" fontAlgn="base" hangingPunct="1">
              <a:spcBef>
                <a:spcPct val="0"/>
              </a:spcBef>
              <a:spcAft>
                <a:spcPct val="0"/>
              </a:spcAft>
              <a:defRPr/>
            </a:pPr>
            <a:fld id="{4720F102-A91B-2345-90FC-69B8919891D3}" type="slidenum">
              <a:rPr lang="fr-FR" sz="1400" smtClean="0">
                <a:solidFill>
                  <a:srgbClr val="003760"/>
                </a:solidFill>
                <a:cs typeface="ＭＳ Ｐゴシック" charset="0"/>
              </a:rPr>
              <a:pPr algn="r" defTabSz="914400" eaLnBrk="1" fontAlgn="base" hangingPunct="1">
                <a:spcBef>
                  <a:spcPct val="0"/>
                </a:spcBef>
                <a:spcAft>
                  <a:spcPct val="0"/>
                </a:spcAft>
                <a:defRPr/>
              </a:pPr>
              <a:t>‹#›</a:t>
            </a:fld>
            <a:endParaRPr lang="fr-FR" sz="1400" smtClean="0">
              <a:solidFill>
                <a:srgbClr val="003760"/>
              </a:solidFill>
              <a:cs typeface="ＭＳ Ｐゴシック" charset="0"/>
            </a:endParaRPr>
          </a:p>
        </p:txBody>
      </p:sp>
      <p:sp>
        <p:nvSpPr>
          <p:cNvPr id="9" name="Espace réservé du numéro de diapositive 5"/>
          <p:cNvSpPr txBox="1">
            <a:spLocks/>
          </p:cNvSpPr>
          <p:nvPr/>
        </p:nvSpPr>
        <p:spPr bwMode="auto">
          <a:xfrm>
            <a:off x="6875463" y="6553200"/>
            <a:ext cx="2133600" cy="476250"/>
          </a:xfrm>
          <a:prstGeom prst="rect">
            <a:avLst/>
          </a:prstGeom>
          <a:noFill/>
          <a:ln w="9525">
            <a:noFill/>
            <a:miter lim="800000"/>
            <a:headEnd/>
            <a:tailEnd/>
          </a:ln>
          <a:effec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defTabSz="914400" eaLnBrk="1" fontAlgn="base" hangingPunct="1">
              <a:spcBef>
                <a:spcPct val="0"/>
              </a:spcBef>
              <a:spcAft>
                <a:spcPct val="0"/>
              </a:spcAft>
              <a:defRPr/>
            </a:pPr>
            <a:fld id="{7B1A3129-0B9D-7F47-BAE1-1C1097C99E3A}" type="slidenum">
              <a:rPr lang="fr-FR" sz="1400" smtClean="0">
                <a:solidFill>
                  <a:srgbClr val="003760"/>
                </a:solidFill>
                <a:cs typeface="ＭＳ Ｐゴシック" charset="0"/>
              </a:rPr>
              <a:pPr algn="r" defTabSz="914400" eaLnBrk="1" fontAlgn="base" hangingPunct="1">
                <a:spcBef>
                  <a:spcPct val="0"/>
                </a:spcBef>
                <a:spcAft>
                  <a:spcPct val="0"/>
                </a:spcAft>
                <a:defRPr/>
              </a:pPr>
              <a:t>‹#›</a:t>
            </a:fld>
            <a:endParaRPr lang="fr-FR" sz="1400" smtClean="0">
              <a:solidFill>
                <a:srgbClr val="003760"/>
              </a:solidFill>
              <a:cs typeface="ＭＳ Ｐゴシック" charset="0"/>
            </a:endParaRPr>
          </a:p>
        </p:txBody>
      </p:sp>
      <p:sp>
        <p:nvSpPr>
          <p:cNvPr id="10" name="Espace réservé du numéro de diapositive 5"/>
          <p:cNvSpPr txBox="1">
            <a:spLocks/>
          </p:cNvSpPr>
          <p:nvPr userDrawn="1"/>
        </p:nvSpPr>
        <p:spPr bwMode="auto">
          <a:xfrm>
            <a:off x="6875463" y="6553200"/>
            <a:ext cx="2133600" cy="476250"/>
          </a:xfrm>
          <a:prstGeom prst="rect">
            <a:avLst/>
          </a:prstGeom>
          <a:noFill/>
          <a:ln w="9525">
            <a:noFill/>
            <a:miter lim="800000"/>
            <a:headEnd/>
            <a:tailEnd/>
          </a:ln>
          <a:effec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defTabSz="914400" eaLnBrk="1" fontAlgn="base" hangingPunct="1">
              <a:spcBef>
                <a:spcPct val="0"/>
              </a:spcBef>
              <a:spcAft>
                <a:spcPct val="0"/>
              </a:spcAft>
              <a:defRPr/>
            </a:pPr>
            <a:fld id="{C2F6D0CE-AF6B-344F-9488-FCB98BB8AA4E}" type="slidenum">
              <a:rPr lang="fr-FR" sz="1400" smtClean="0">
                <a:solidFill>
                  <a:srgbClr val="003760"/>
                </a:solidFill>
                <a:cs typeface="ＭＳ Ｐゴシック" charset="0"/>
              </a:rPr>
              <a:pPr algn="r" defTabSz="914400" eaLnBrk="1" fontAlgn="base" hangingPunct="1">
                <a:spcBef>
                  <a:spcPct val="0"/>
                </a:spcBef>
                <a:spcAft>
                  <a:spcPct val="0"/>
                </a:spcAft>
                <a:defRPr/>
              </a:pPr>
              <a:t>‹#›</a:t>
            </a:fld>
            <a:endParaRPr lang="fr-FR" sz="1400" smtClean="0">
              <a:solidFill>
                <a:srgbClr val="003760"/>
              </a:solidFill>
              <a:cs typeface="ＭＳ Ｐゴシック" charset="0"/>
            </a:endParaRPr>
          </a:p>
        </p:txBody>
      </p:sp>
      <p:pic>
        <p:nvPicPr>
          <p:cNvPr id="11" name="Image 17" descr="logo_charognard_AA_CS-fc-coul-d.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375" y="6453188"/>
            <a:ext cx="82073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1957211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4150469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4" Type="http://schemas.openxmlformats.org/officeDocument/2006/relationships/image" Target="../media/image2.png"/><Relationship Id="rId15" Type="http://schemas.openxmlformats.org/officeDocument/2006/relationships/image" Target="../media/image3.pn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7E6DBD-F6C1-F44B-A2F8-F266966FAFEC}" type="datetimeFigureOut">
              <a:rPr lang="en-US" smtClean="0"/>
              <a:t>08/01/16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E76EE-4B4B-B54C-A8D6-381540D26881}" type="slidenum">
              <a:rPr lang="en-US" smtClean="0"/>
              <a:t>‹#›</a:t>
            </a:fld>
            <a:endParaRPr lang="en-US"/>
          </a:p>
        </p:txBody>
      </p:sp>
    </p:spTree>
    <p:extLst>
      <p:ext uri="{BB962C8B-B14F-4D97-AF65-F5344CB8AC3E}">
        <p14:creationId xmlns:p14="http://schemas.microsoft.com/office/powerpoint/2010/main" val="842169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7E6DBD-F6C1-F44B-A2F8-F266966FAFEC}" type="datetimeFigureOut">
              <a:rPr lang="en-US" smtClean="0">
                <a:solidFill>
                  <a:prstClr val="black">
                    <a:tint val="75000"/>
                  </a:prstClr>
                </a:solidFill>
                <a:latin typeface="Calibri"/>
              </a:rPr>
              <a:pPr/>
              <a:t>08/01/16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E76EE-4B4B-B54C-A8D6-381540D2688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251412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fr-FR">
              <a:solidFill>
                <a:srgbClr val="00518E"/>
              </a:solidFill>
              <a:latin typeface="Amaranth"/>
            </a:endParaRPr>
          </a:p>
        </p:txBody>
      </p:sp>
      <p:sp>
        <p:nvSpPr>
          <p:cNvPr id="4099" name="Rectangle 3"/>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4100" name="Rectangle 4"/>
          <p:cNvSpPr>
            <a:spLocks noGrp="1" noChangeArrowheads="1"/>
          </p:cNvSpPr>
          <p:nvPr>
            <p:ph type="body" idx="1"/>
          </p:nvPr>
        </p:nvSpPr>
        <p:spPr bwMode="auto">
          <a:xfrm>
            <a:off x="457200" y="163988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4101" name="Image 11" descr="ppt-Emaa-ombres-bas1.jpg"/>
          <p:cNvPicPr preferRelativeResize="0">
            <a:picLocks/>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381750"/>
            <a:ext cx="91440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Rectangle 5"/>
          <p:cNvSpPr>
            <a:spLocks noChangeArrowheads="1"/>
          </p:cNvSpPr>
          <p:nvPr userDrawn="1"/>
        </p:nvSpPr>
        <p:spPr bwMode="auto">
          <a:xfrm>
            <a:off x="900113" y="6597650"/>
            <a:ext cx="82804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defTabSz="914400" fontAlgn="base">
              <a:spcBef>
                <a:spcPct val="0"/>
              </a:spcBef>
              <a:spcAft>
                <a:spcPct val="0"/>
              </a:spcAft>
            </a:pPr>
            <a:r>
              <a:rPr lang="fr-FR" sz="900" smtClean="0">
                <a:solidFill>
                  <a:srgbClr val="15497D"/>
                </a:solidFill>
                <a:latin typeface="Verdana" charset="0"/>
                <a:ea typeface="ＭＳ Ｐゴシック" charset="0"/>
                <a:cs typeface="ＭＳ Ｐゴシック" charset="0"/>
              </a:rPr>
              <a:t>PATROUILLE DE FRANCE 		        	   17/02/2015</a:t>
            </a:r>
            <a:r>
              <a:rPr lang="fr-FR" sz="900" smtClean="0">
                <a:solidFill>
                  <a:srgbClr val="F8F8F8"/>
                </a:solidFill>
                <a:latin typeface="Verdana" charset="0"/>
                <a:ea typeface="ＭＳ Ｐゴシック" charset="0"/>
                <a:cs typeface="ＭＳ Ｐゴシック" charset="0"/>
              </a:rPr>
              <a:t>			</a:t>
            </a:r>
            <a:r>
              <a:rPr lang="fr-FR" sz="900" smtClean="0">
                <a:solidFill>
                  <a:srgbClr val="15497D"/>
                </a:solidFill>
                <a:latin typeface="Verdana" charset="0"/>
                <a:ea typeface="ＭＳ Ｐゴシック" charset="0"/>
                <a:cs typeface="ＭＳ Ｐゴシック" charset="0"/>
              </a:rPr>
              <a:t>Page</a:t>
            </a:r>
            <a:r>
              <a:rPr lang="fr-FR" sz="1000" b="1" smtClean="0">
                <a:solidFill>
                  <a:srgbClr val="15497D"/>
                </a:solidFill>
                <a:latin typeface="Arial" charset="0"/>
                <a:ea typeface="ＭＳ Ｐゴシック" charset="0"/>
                <a:cs typeface="ＭＳ Ｐゴシック" charset="0"/>
              </a:rPr>
              <a:t> </a:t>
            </a:r>
            <a:fld id="{4B899675-82F9-EA42-A5A7-5D5650C1B2E1}" type="slidenum">
              <a:rPr lang="fr-FR" sz="900" smtClean="0">
                <a:solidFill>
                  <a:srgbClr val="15497D"/>
                </a:solidFill>
                <a:latin typeface="Verdana" charset="0"/>
                <a:ea typeface="ＭＳ Ｐゴシック" charset="0"/>
                <a:cs typeface="ＭＳ Ｐゴシック" charset="0"/>
              </a:rPr>
              <a:pPr defTabSz="914400" fontAlgn="base">
                <a:spcBef>
                  <a:spcPct val="0"/>
                </a:spcBef>
                <a:spcAft>
                  <a:spcPct val="0"/>
                </a:spcAft>
              </a:pPr>
              <a:t>‹#›</a:t>
            </a:fld>
            <a:endParaRPr lang="fr-FR" sz="900" smtClean="0">
              <a:solidFill>
                <a:srgbClr val="15497D"/>
              </a:solidFill>
              <a:latin typeface="Verdana" charset="0"/>
              <a:ea typeface="ＭＳ Ｐゴシック" charset="0"/>
              <a:cs typeface="ＭＳ Ｐゴシック" charset="0"/>
            </a:endParaRPr>
          </a:p>
          <a:p>
            <a:pPr defTabSz="914400" fontAlgn="base">
              <a:spcBef>
                <a:spcPct val="0"/>
              </a:spcBef>
              <a:spcAft>
                <a:spcPct val="0"/>
              </a:spcAft>
            </a:pPr>
            <a:r>
              <a:rPr lang="fr-FR" sz="900" smtClean="0">
                <a:solidFill>
                  <a:srgbClr val="003760"/>
                </a:solidFill>
                <a:latin typeface="Verdana" charset="0"/>
                <a:ea typeface="ＭＳ Ｐゴシック" charset="0"/>
                <a:cs typeface="ＭＳ Ｐゴシック" charset="0"/>
              </a:rPr>
              <a:t> </a:t>
            </a:r>
          </a:p>
        </p:txBody>
      </p:sp>
      <p:pic>
        <p:nvPicPr>
          <p:cNvPr id="4103" name="Image 1"/>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484438" y="6381750"/>
            <a:ext cx="503237"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Image 9" descr="logo_charognard_AA_CS-fc-coul-d.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9375" y="6453188"/>
            <a:ext cx="82073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04002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p:txStyles>
    <p:titleStyle>
      <a:lvl1pPr algn="ctr" rtl="0" eaLnBrk="0" fontAlgn="base" hangingPunct="0">
        <a:spcBef>
          <a:spcPct val="0"/>
        </a:spcBef>
        <a:spcAft>
          <a:spcPct val="0"/>
        </a:spcAft>
        <a:defRPr sz="4400">
          <a:solidFill>
            <a:schemeClr val="bg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bg1"/>
          </a:solidFill>
          <a:latin typeface="Antipasto" pitchFamily="2" charset="0"/>
          <a:ea typeface="ＭＳ Ｐゴシック" charset="0"/>
          <a:cs typeface="ＭＳ Ｐゴシック" charset="0"/>
        </a:defRPr>
      </a:lvl2pPr>
      <a:lvl3pPr algn="ctr" rtl="0" eaLnBrk="0" fontAlgn="base" hangingPunct="0">
        <a:spcBef>
          <a:spcPct val="0"/>
        </a:spcBef>
        <a:spcAft>
          <a:spcPct val="0"/>
        </a:spcAft>
        <a:defRPr sz="4400">
          <a:solidFill>
            <a:schemeClr val="bg1"/>
          </a:solidFill>
          <a:latin typeface="Antipasto" pitchFamily="2" charset="0"/>
          <a:ea typeface="ＭＳ Ｐゴシック" charset="0"/>
          <a:cs typeface="ＭＳ Ｐゴシック" charset="0"/>
        </a:defRPr>
      </a:lvl3pPr>
      <a:lvl4pPr algn="ctr" rtl="0" eaLnBrk="0" fontAlgn="base" hangingPunct="0">
        <a:spcBef>
          <a:spcPct val="0"/>
        </a:spcBef>
        <a:spcAft>
          <a:spcPct val="0"/>
        </a:spcAft>
        <a:defRPr sz="4400">
          <a:solidFill>
            <a:schemeClr val="bg1"/>
          </a:solidFill>
          <a:latin typeface="Antipasto" pitchFamily="2" charset="0"/>
          <a:ea typeface="ＭＳ Ｐゴシック" charset="0"/>
          <a:cs typeface="ＭＳ Ｐゴシック" charset="0"/>
        </a:defRPr>
      </a:lvl4pPr>
      <a:lvl5pPr algn="ctr" rtl="0" eaLnBrk="0" fontAlgn="base" hangingPunct="0">
        <a:spcBef>
          <a:spcPct val="0"/>
        </a:spcBef>
        <a:spcAft>
          <a:spcPct val="0"/>
        </a:spcAft>
        <a:defRPr sz="4400">
          <a:solidFill>
            <a:schemeClr val="bg1"/>
          </a:solidFill>
          <a:latin typeface="Antipasto" pitchFamily="2"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bg1"/>
          </a:solidFill>
          <a:latin typeface="Antipasto" pitchFamily="2" charset="0"/>
        </a:defRPr>
      </a:lvl6pPr>
      <a:lvl7pPr marL="914400" algn="ctr" rtl="0" eaLnBrk="1" fontAlgn="base" hangingPunct="1">
        <a:spcBef>
          <a:spcPct val="0"/>
        </a:spcBef>
        <a:spcAft>
          <a:spcPct val="0"/>
        </a:spcAft>
        <a:defRPr sz="4400">
          <a:solidFill>
            <a:schemeClr val="bg1"/>
          </a:solidFill>
          <a:latin typeface="Antipasto" pitchFamily="2" charset="0"/>
        </a:defRPr>
      </a:lvl7pPr>
      <a:lvl8pPr marL="1371600" algn="ctr" rtl="0" eaLnBrk="1" fontAlgn="base" hangingPunct="1">
        <a:spcBef>
          <a:spcPct val="0"/>
        </a:spcBef>
        <a:spcAft>
          <a:spcPct val="0"/>
        </a:spcAft>
        <a:defRPr sz="4400">
          <a:solidFill>
            <a:schemeClr val="bg1"/>
          </a:solidFill>
          <a:latin typeface="Antipasto" pitchFamily="2" charset="0"/>
        </a:defRPr>
      </a:lvl8pPr>
      <a:lvl9pPr marL="1828800" algn="ctr" rtl="0" eaLnBrk="1" fontAlgn="base" hangingPunct="1">
        <a:spcBef>
          <a:spcPct val="0"/>
        </a:spcBef>
        <a:spcAft>
          <a:spcPct val="0"/>
        </a:spcAft>
        <a:defRPr sz="4400">
          <a:solidFill>
            <a:schemeClr val="bg1"/>
          </a:solidFill>
          <a:latin typeface="Antipasto" pitchFamily="2"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bg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bg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bg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bg1"/>
          </a:solidFill>
          <a:latin typeface="+mn-lt"/>
          <a:ea typeface="ＭＳ Ｐゴシック" charset="0"/>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13.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13.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a:tile tx="0" ty="0" sx="100000" sy="100000" flip="none" algn="tl"/>
        </a:blipFill>
        <a:effectLst/>
      </p:bgPr>
    </p:bg>
    <p:spTree>
      <p:nvGrpSpPr>
        <p:cNvPr id="1" name=""/>
        <p:cNvGrpSpPr/>
        <p:nvPr/>
      </p:nvGrpSpPr>
      <p:grpSpPr>
        <a:xfrm>
          <a:off x="0" y="0"/>
          <a:ext cx="0" cy="0"/>
          <a:chOff x="0" y="0"/>
          <a:chExt cx="0" cy="0"/>
        </a:xfrm>
      </p:grpSpPr>
      <p:pic>
        <p:nvPicPr>
          <p:cNvPr id="6" name="Picture 5" descr="Patrouille_de_France_-_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106" y="-8093"/>
            <a:ext cx="1411706" cy="1996122"/>
          </a:xfrm>
          <a:prstGeom prst="rect">
            <a:avLst/>
          </a:prstGeom>
        </p:spPr>
      </p:pic>
      <p:sp>
        <p:nvSpPr>
          <p:cNvPr id="2" name="ZoneTexte 1"/>
          <p:cNvSpPr txBox="1"/>
          <p:nvPr/>
        </p:nvSpPr>
        <p:spPr>
          <a:xfrm>
            <a:off x="363356" y="4236711"/>
            <a:ext cx="3930583" cy="2800767"/>
          </a:xfrm>
          <a:prstGeom prst="rect">
            <a:avLst/>
          </a:prstGeom>
          <a:noFill/>
        </p:spPr>
        <p:txBody>
          <a:bodyPr wrap="none" rtlCol="0">
            <a:spAutoFit/>
          </a:bodyPr>
          <a:lstStyle/>
          <a:p>
            <a:r>
              <a:rPr lang="fr-FR" sz="2400" dirty="0" smtClean="0">
                <a:solidFill>
                  <a:schemeClr val="bg1"/>
                </a:solidFill>
              </a:rPr>
              <a:t>L’épanouissement de l’équipe </a:t>
            </a:r>
          </a:p>
          <a:p>
            <a:r>
              <a:rPr lang="fr-FR" sz="2400" dirty="0" smtClean="0">
                <a:solidFill>
                  <a:schemeClr val="bg1"/>
                </a:solidFill>
              </a:rPr>
              <a:t>au </a:t>
            </a:r>
            <a:r>
              <a:rPr lang="fr-FR" sz="2400" dirty="0" err="1" smtClean="0">
                <a:solidFill>
                  <a:schemeClr val="bg1"/>
                </a:solidFill>
              </a:rPr>
              <a:t>coeur</a:t>
            </a:r>
            <a:r>
              <a:rPr lang="fr-FR" sz="2400" dirty="0" smtClean="0">
                <a:solidFill>
                  <a:schemeClr val="bg1"/>
                </a:solidFill>
              </a:rPr>
              <a:t> de la performance</a:t>
            </a:r>
          </a:p>
          <a:p>
            <a:endParaRPr lang="fr-FR" sz="3600" dirty="0" smtClean="0">
              <a:solidFill>
                <a:schemeClr val="bg1"/>
              </a:solidFill>
            </a:endParaRPr>
          </a:p>
          <a:p>
            <a:endParaRPr lang="fr-FR" sz="2000" dirty="0" smtClean="0">
              <a:solidFill>
                <a:schemeClr val="bg1"/>
              </a:solidFill>
            </a:endParaRPr>
          </a:p>
          <a:p>
            <a:endParaRPr lang="fr-FR" sz="3600" dirty="0" smtClean="0">
              <a:solidFill>
                <a:schemeClr val="bg1"/>
              </a:solidFill>
            </a:endParaRPr>
          </a:p>
          <a:p>
            <a:r>
              <a:rPr lang="fr-FR" sz="3600" dirty="0" smtClean="0">
                <a:solidFill>
                  <a:schemeClr val="bg1"/>
                </a:solidFill>
              </a:rPr>
              <a:t> </a:t>
            </a:r>
            <a:endParaRPr lang="fr-FR" sz="3600" dirty="0">
              <a:solidFill>
                <a:schemeClr val="bg1"/>
              </a:solidFill>
            </a:endParaRPr>
          </a:p>
        </p:txBody>
      </p:sp>
    </p:spTree>
    <p:extLst>
      <p:ext uri="{BB962C8B-B14F-4D97-AF65-F5344CB8AC3E}">
        <p14:creationId xmlns:p14="http://schemas.microsoft.com/office/powerpoint/2010/main" val="17892247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04868" y="4868623"/>
            <a:ext cx="8400970" cy="2031325"/>
          </a:xfrm>
          <a:prstGeom prst="rect">
            <a:avLst/>
          </a:prstGeom>
          <a:noFill/>
        </p:spPr>
        <p:txBody>
          <a:bodyPr wrap="none" rtlCol="0">
            <a:spAutoFit/>
          </a:bodyPr>
          <a:lstStyle/>
          <a:p>
            <a:r>
              <a:rPr lang="en-US" dirty="0">
                <a:solidFill>
                  <a:srgbClr val="FFFFFF"/>
                </a:solidFill>
              </a:rPr>
              <a:t>2004-2009 : </a:t>
            </a:r>
            <a:r>
              <a:rPr lang="en-US" dirty="0" smtClean="0">
                <a:solidFill>
                  <a:srgbClr val="FFFFFF"/>
                </a:solidFill>
              </a:rPr>
              <a:t>Régiment </a:t>
            </a:r>
            <a:r>
              <a:rPr lang="en-US" dirty="0">
                <a:solidFill>
                  <a:srgbClr val="FFFFFF"/>
                </a:solidFill>
              </a:rPr>
              <a:t>de chasse 2/30 "Normandie-Niemen" sur Mirage F1 </a:t>
            </a:r>
            <a:r>
              <a:rPr lang="en-US" dirty="0" smtClean="0">
                <a:solidFill>
                  <a:srgbClr val="FFFFFF"/>
                </a:solidFill>
              </a:rPr>
              <a:t>CT,</a:t>
            </a:r>
          </a:p>
          <a:p>
            <a:r>
              <a:rPr lang="en-US" dirty="0">
                <a:solidFill>
                  <a:srgbClr val="FFFFFF"/>
                </a:solidFill>
              </a:rPr>
              <a:t>	</a:t>
            </a:r>
            <a:r>
              <a:rPr lang="en-US" dirty="0" smtClean="0">
                <a:solidFill>
                  <a:srgbClr val="FFFFFF"/>
                </a:solidFill>
              </a:rPr>
              <a:t>	      COLMAR</a:t>
            </a:r>
            <a:endParaRPr lang="en-US" dirty="0">
              <a:solidFill>
                <a:srgbClr val="FFFFFF"/>
              </a:solidFill>
            </a:endParaRPr>
          </a:p>
          <a:p>
            <a:r>
              <a:rPr lang="en-US" dirty="0">
                <a:solidFill>
                  <a:srgbClr val="FFFFFF"/>
                </a:solidFill>
              </a:rPr>
              <a:t>2009-2011 </a:t>
            </a:r>
            <a:r>
              <a:rPr lang="en-US" dirty="0" smtClean="0">
                <a:solidFill>
                  <a:srgbClr val="FFFFFF"/>
                </a:solidFill>
              </a:rPr>
              <a:t>: Escadron de </a:t>
            </a:r>
            <a:r>
              <a:rPr lang="en-US" dirty="0">
                <a:solidFill>
                  <a:srgbClr val="FFFFFF"/>
                </a:solidFill>
              </a:rPr>
              <a:t>reconnaissance 2/33 "Savoie" sur Mirage F1 CR/CT et </a:t>
            </a:r>
            <a:r>
              <a:rPr lang="en-US" dirty="0" smtClean="0">
                <a:solidFill>
                  <a:srgbClr val="FFFFFF"/>
                </a:solidFill>
              </a:rPr>
              <a:t>F1B,</a:t>
            </a:r>
          </a:p>
          <a:p>
            <a:r>
              <a:rPr lang="en-US" dirty="0">
                <a:solidFill>
                  <a:srgbClr val="FFFFFF"/>
                </a:solidFill>
              </a:rPr>
              <a:t> </a:t>
            </a:r>
            <a:r>
              <a:rPr lang="en-US" dirty="0" smtClean="0">
                <a:solidFill>
                  <a:srgbClr val="FFFFFF"/>
                </a:solidFill>
              </a:rPr>
              <a:t>                   REIMS</a:t>
            </a:r>
            <a:endParaRPr lang="en-US" dirty="0">
              <a:solidFill>
                <a:srgbClr val="FFFFFF"/>
              </a:solidFill>
            </a:endParaRPr>
          </a:p>
          <a:p>
            <a:r>
              <a:rPr lang="en-US" dirty="0">
                <a:solidFill>
                  <a:srgbClr val="FFFFFF"/>
                </a:solidFill>
              </a:rPr>
              <a:t>2011-2013: Etat-major de l'armée de l'air à Paris. Adjoint de l'officier programme </a:t>
            </a:r>
            <a:r>
              <a:rPr lang="en-US" dirty="0" smtClean="0">
                <a:solidFill>
                  <a:srgbClr val="FFFFFF"/>
                </a:solidFill>
              </a:rPr>
              <a:t>Rafale</a:t>
            </a:r>
          </a:p>
          <a:p>
            <a:r>
              <a:rPr lang="en-US" dirty="0" smtClean="0">
                <a:solidFill>
                  <a:srgbClr val="FFFFFF"/>
                </a:solidFill>
              </a:rPr>
              <a:t>2013-2015: Patrouille de France</a:t>
            </a:r>
          </a:p>
          <a:p>
            <a:r>
              <a:rPr lang="en-US" dirty="0" smtClean="0">
                <a:solidFill>
                  <a:srgbClr val="FFFFFF"/>
                </a:solidFill>
              </a:rPr>
              <a:t>2015</a:t>
            </a:r>
            <a:r>
              <a:rPr lang="is-IS" dirty="0" smtClean="0">
                <a:solidFill>
                  <a:srgbClr val="FFFFFF"/>
                </a:solidFill>
              </a:rPr>
              <a:t>…: Cdt en second l’Ecole de Chasse</a:t>
            </a:r>
            <a:endParaRPr lang="en-US" dirty="0">
              <a:solidFill>
                <a:srgbClr val="FFFFFF"/>
              </a:solidFill>
            </a:endParaRPr>
          </a:p>
        </p:txBody>
      </p:sp>
      <p:sp>
        <p:nvSpPr>
          <p:cNvPr id="5" name="TextBox 4"/>
          <p:cNvSpPr txBox="1"/>
          <p:nvPr/>
        </p:nvSpPr>
        <p:spPr>
          <a:xfrm>
            <a:off x="129430" y="133046"/>
            <a:ext cx="9014570" cy="1015663"/>
          </a:xfrm>
          <a:prstGeom prst="rect">
            <a:avLst/>
          </a:prstGeom>
          <a:noFill/>
        </p:spPr>
        <p:txBody>
          <a:bodyPr wrap="square" rtlCol="0">
            <a:spAutoFit/>
          </a:bodyPr>
          <a:lstStyle/>
          <a:p>
            <a:pPr algn="ctr"/>
            <a:r>
              <a:rPr lang="en-US" sz="6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cs typeface="Century Gothic"/>
              </a:rPr>
              <a:t>CDT BETHOUX Romain</a:t>
            </a:r>
            <a:endPar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cs typeface="Century Gothic"/>
            </a:endParaRPr>
          </a:p>
        </p:txBody>
      </p:sp>
      <p:sp>
        <p:nvSpPr>
          <p:cNvPr id="3" name="TextBox 2"/>
          <p:cNvSpPr txBox="1"/>
          <p:nvPr/>
        </p:nvSpPr>
        <p:spPr>
          <a:xfrm>
            <a:off x="6067348" y="2610425"/>
            <a:ext cx="3028973" cy="1569660"/>
          </a:xfrm>
          <a:prstGeom prst="rect">
            <a:avLst/>
          </a:prstGeom>
          <a:noFill/>
        </p:spPr>
        <p:txBody>
          <a:bodyPr wrap="square" rtlCol="0">
            <a:spAutoFit/>
          </a:bodyPr>
          <a:lstStyle/>
          <a:p>
            <a:r>
              <a:rPr lang="en-US" sz="4800" b="1" dirty="0" smtClean="0">
                <a:solidFill>
                  <a:srgbClr val="FFFFFF"/>
                </a:solidFill>
                <a:latin typeface="Century Gothic"/>
                <a:cs typeface="Century Gothic"/>
              </a:rPr>
              <a:t>37 ans</a:t>
            </a:r>
          </a:p>
          <a:p>
            <a:r>
              <a:rPr lang="en-US" sz="4800" b="1" dirty="0" smtClean="0">
                <a:solidFill>
                  <a:srgbClr val="FFFFFF"/>
                </a:solidFill>
                <a:latin typeface="Century Gothic"/>
                <a:cs typeface="Century Gothic"/>
              </a:rPr>
              <a:t>2500 HDV</a:t>
            </a:r>
            <a:endParaRPr lang="en-US" sz="4800" b="1" dirty="0">
              <a:solidFill>
                <a:srgbClr val="FFFFFF"/>
              </a:solidFill>
              <a:latin typeface="Century Gothic"/>
              <a:cs typeface="Century Gothic"/>
            </a:endParaRPr>
          </a:p>
        </p:txBody>
      </p:sp>
    </p:spTree>
    <p:extLst>
      <p:ext uri="{BB962C8B-B14F-4D97-AF65-F5344CB8AC3E}">
        <p14:creationId xmlns:p14="http://schemas.microsoft.com/office/powerpoint/2010/main" val="32786491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a:tile tx="0" ty="0" sx="100000" sy="100000" flip="none" algn="tl"/>
        </a:blipFill>
        <a:effectLst/>
      </p:bgPr>
    </p:bg>
    <p:spTree>
      <p:nvGrpSpPr>
        <p:cNvPr id="1" name=""/>
        <p:cNvGrpSpPr/>
        <p:nvPr/>
      </p:nvGrpSpPr>
      <p:grpSpPr>
        <a:xfrm>
          <a:off x="0" y="0"/>
          <a:ext cx="0" cy="0"/>
          <a:chOff x="0" y="0"/>
          <a:chExt cx="0" cy="0"/>
        </a:xfrm>
      </p:grpSpPr>
      <p:sp>
        <p:nvSpPr>
          <p:cNvPr id="3" name="ZoneTexte 2"/>
          <p:cNvSpPr txBox="1"/>
          <p:nvPr/>
        </p:nvSpPr>
        <p:spPr>
          <a:xfrm>
            <a:off x="0" y="643000"/>
            <a:ext cx="2864887" cy="923330"/>
          </a:xfrm>
          <a:prstGeom prst="rect">
            <a:avLst/>
          </a:prstGeom>
          <a:noFill/>
        </p:spPr>
        <p:txBody>
          <a:bodyPr wrap="none" rtlCol="0">
            <a:spAutoFit/>
          </a:bodyPr>
          <a:lstStyle/>
          <a:p>
            <a:pPr marL="400050" indent="-400050">
              <a:buAutoNum type="romanUcParenR"/>
            </a:pPr>
            <a:r>
              <a:rPr lang="fr-FR" dirty="0" smtClean="0">
                <a:solidFill>
                  <a:schemeClr val="bg1"/>
                </a:solidFill>
              </a:rPr>
              <a:t>Fonctionnement interne</a:t>
            </a:r>
          </a:p>
          <a:p>
            <a:pPr marL="400050" indent="-400050">
              <a:buAutoNum type="romanUcParenR"/>
            </a:pPr>
            <a:r>
              <a:rPr lang="fr-FR" dirty="0" smtClean="0">
                <a:solidFill>
                  <a:schemeClr val="bg1"/>
                </a:solidFill>
              </a:rPr>
              <a:t>Ce qu’il faut éviter</a:t>
            </a:r>
          </a:p>
          <a:p>
            <a:pPr marL="400050" indent="-400050">
              <a:buAutoNum type="romanUcParenR"/>
            </a:pPr>
            <a:r>
              <a:rPr lang="fr-FR" dirty="0" smtClean="0">
                <a:solidFill>
                  <a:schemeClr val="bg1"/>
                </a:solidFill>
              </a:rPr>
              <a:t>Ce qu’il faut rechercher</a:t>
            </a:r>
          </a:p>
        </p:txBody>
      </p:sp>
      <p:pic>
        <p:nvPicPr>
          <p:cNvPr id="4" name="Picture 5" descr="Patrouille_de_France_-_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89" y="4313103"/>
            <a:ext cx="1411706" cy="1996122"/>
          </a:xfrm>
          <a:prstGeom prst="rect">
            <a:avLst/>
          </a:prstGeom>
        </p:spPr>
      </p:pic>
    </p:spTree>
    <p:extLst>
      <p:ext uri="{BB962C8B-B14F-4D97-AF65-F5344CB8AC3E}">
        <p14:creationId xmlns:p14="http://schemas.microsoft.com/office/powerpoint/2010/main" val="19140160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Fonctionnement interne</a:t>
            </a:r>
            <a:endParaRPr lang="fr-FR" dirty="0"/>
          </a:p>
        </p:txBody>
      </p:sp>
      <p:sp>
        <p:nvSpPr>
          <p:cNvPr id="3" name="Espace réservé du contenu 2"/>
          <p:cNvSpPr>
            <a:spLocks noGrp="1"/>
          </p:cNvSpPr>
          <p:nvPr>
            <p:ph idx="1"/>
          </p:nvPr>
        </p:nvSpPr>
        <p:spPr/>
        <p:txBody>
          <a:bodyPr>
            <a:normAutofit fontScale="92500" lnSpcReduction="20000"/>
          </a:bodyPr>
          <a:lstStyle/>
          <a:p>
            <a:pPr marL="0" indent="0">
              <a:buNone/>
            </a:pPr>
            <a:endParaRPr lang="fr-FR" dirty="0" smtClean="0"/>
          </a:p>
          <a:p>
            <a:r>
              <a:rPr lang="fr-FR" dirty="0" smtClean="0"/>
              <a:t>9 pilotes, tous expérimentés, </a:t>
            </a:r>
            <a:r>
              <a:rPr lang="fr-FR" smtClean="0"/>
              <a:t>chacun </a:t>
            </a:r>
            <a:r>
              <a:rPr lang="fr-FR" smtClean="0"/>
              <a:t>à </a:t>
            </a:r>
            <a:r>
              <a:rPr lang="fr-FR" dirty="0" smtClean="0"/>
              <a:t>sa place en vol comme au sol,  spécialiste à son poste, (cellules </a:t>
            </a:r>
            <a:r>
              <a:rPr lang="fr-FR" dirty="0" err="1" smtClean="0"/>
              <a:t>trad</a:t>
            </a:r>
            <a:r>
              <a:rPr lang="fr-FR" dirty="0" smtClean="0"/>
              <a:t>, </a:t>
            </a:r>
            <a:r>
              <a:rPr lang="fr-FR" dirty="0" err="1" smtClean="0"/>
              <a:t>com</a:t>
            </a:r>
            <a:r>
              <a:rPr lang="fr-FR" dirty="0" smtClean="0"/>
              <a:t>, </a:t>
            </a:r>
            <a:r>
              <a:rPr lang="fr-FR" dirty="0" err="1" smtClean="0"/>
              <a:t>ops</a:t>
            </a:r>
            <a:r>
              <a:rPr lang="fr-FR" dirty="0" smtClean="0"/>
              <a:t>)  </a:t>
            </a:r>
          </a:p>
          <a:p>
            <a:r>
              <a:rPr lang="fr-FR" dirty="0" smtClean="0"/>
              <a:t> Renouvellement 1/3 chaque année, recrutement sur qualités humaines </a:t>
            </a:r>
            <a:r>
              <a:rPr lang="fr-FR" dirty="0" smtClean="0">
                <a:hlinkClick r:id="" action="ppaction://hlinkshowjump?jump=nextslide"/>
              </a:rPr>
              <a:t>NEXT</a:t>
            </a:r>
            <a:endParaRPr lang="fr-FR" dirty="0" smtClean="0"/>
          </a:p>
          <a:p>
            <a:r>
              <a:rPr lang="fr-FR" dirty="0" smtClean="0"/>
              <a:t>6 mois d’entrainement hivernal (2 vols et 2 séances de sport par J)</a:t>
            </a:r>
          </a:p>
          <a:p>
            <a:r>
              <a:rPr lang="fr-FR" dirty="0" smtClean="0"/>
              <a:t>6 mois de saison, 40 meeting</a:t>
            </a:r>
          </a:p>
          <a:p>
            <a:r>
              <a:rPr lang="fr-FR" dirty="0" smtClean="0"/>
              <a:t>C’est un engagement familiale </a:t>
            </a:r>
            <a:endParaRPr lang="fr-FR" dirty="0"/>
          </a:p>
        </p:txBody>
      </p:sp>
    </p:spTree>
    <p:extLst>
      <p:ext uri="{BB962C8B-B14F-4D97-AF65-F5344CB8AC3E}">
        <p14:creationId xmlns:p14="http://schemas.microsoft.com/office/powerpoint/2010/main" val="25782639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4318"/>
            <a:ext cx="8229600" cy="1143000"/>
          </a:xfrm>
        </p:spPr>
        <p:txBody>
          <a:bodyPr/>
          <a:lstStyle/>
          <a:p>
            <a:r>
              <a:rPr lang="fr-FR" dirty="0" smtClean="0"/>
              <a:t>Position dans l’équipe</a:t>
            </a:r>
            <a:endParaRPr lang="fr-FR"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0684" y="1228705"/>
            <a:ext cx="904361" cy="12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6848" y="2090485"/>
            <a:ext cx="904363" cy="12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082" y="3082064"/>
            <a:ext cx="904361" cy="12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092" y="4439158"/>
            <a:ext cx="904363" cy="1256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2661" y="3234537"/>
            <a:ext cx="904361" cy="12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2383" y="2131903"/>
            <a:ext cx="904361" cy="12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0684" y="3234535"/>
            <a:ext cx="904361" cy="1256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2383" y="4452964"/>
            <a:ext cx="904363" cy="1256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3" name="ZoneTexte 12"/>
          <p:cNvSpPr txBox="1"/>
          <p:nvPr/>
        </p:nvSpPr>
        <p:spPr>
          <a:xfrm>
            <a:off x="4238095" y="2485030"/>
            <a:ext cx="301660" cy="369332"/>
          </a:xfrm>
          <a:prstGeom prst="rect">
            <a:avLst/>
          </a:prstGeom>
          <a:noFill/>
        </p:spPr>
        <p:txBody>
          <a:bodyPr wrap="none" rtlCol="0">
            <a:spAutoFit/>
          </a:bodyPr>
          <a:lstStyle/>
          <a:p>
            <a:r>
              <a:rPr lang="fr-FR" dirty="0" smtClean="0"/>
              <a:t>1</a:t>
            </a:r>
            <a:endParaRPr lang="fr-FR" dirty="0"/>
          </a:p>
        </p:txBody>
      </p:sp>
      <p:sp>
        <p:nvSpPr>
          <p:cNvPr id="14" name="ZoneTexte 13"/>
          <p:cNvSpPr txBox="1"/>
          <p:nvPr/>
        </p:nvSpPr>
        <p:spPr>
          <a:xfrm>
            <a:off x="5548534" y="3402639"/>
            <a:ext cx="301660" cy="369332"/>
          </a:xfrm>
          <a:prstGeom prst="rect">
            <a:avLst/>
          </a:prstGeom>
          <a:noFill/>
        </p:spPr>
        <p:txBody>
          <a:bodyPr wrap="none" rtlCol="0">
            <a:spAutoFit/>
          </a:bodyPr>
          <a:lstStyle/>
          <a:p>
            <a:r>
              <a:rPr lang="fr-FR" dirty="0" smtClean="0"/>
              <a:t>2</a:t>
            </a:r>
            <a:endParaRPr lang="fr-FR" dirty="0"/>
          </a:p>
        </p:txBody>
      </p:sp>
      <p:sp>
        <p:nvSpPr>
          <p:cNvPr id="15" name="ZoneTexte 14"/>
          <p:cNvSpPr txBox="1"/>
          <p:nvPr/>
        </p:nvSpPr>
        <p:spPr>
          <a:xfrm>
            <a:off x="2885218" y="3402639"/>
            <a:ext cx="301660" cy="369332"/>
          </a:xfrm>
          <a:prstGeom prst="rect">
            <a:avLst/>
          </a:prstGeom>
          <a:noFill/>
        </p:spPr>
        <p:txBody>
          <a:bodyPr wrap="none" rtlCol="0">
            <a:spAutoFit/>
          </a:bodyPr>
          <a:lstStyle/>
          <a:p>
            <a:r>
              <a:rPr lang="fr-FR" dirty="0" smtClean="0"/>
              <a:t>3</a:t>
            </a:r>
            <a:endParaRPr lang="fr-FR" dirty="0"/>
          </a:p>
        </p:txBody>
      </p:sp>
      <p:sp>
        <p:nvSpPr>
          <p:cNvPr id="16" name="ZoneTexte 15"/>
          <p:cNvSpPr txBox="1"/>
          <p:nvPr/>
        </p:nvSpPr>
        <p:spPr>
          <a:xfrm>
            <a:off x="1711804" y="4491467"/>
            <a:ext cx="301660" cy="369332"/>
          </a:xfrm>
          <a:prstGeom prst="rect">
            <a:avLst/>
          </a:prstGeom>
          <a:noFill/>
        </p:spPr>
        <p:txBody>
          <a:bodyPr wrap="none" rtlCol="0">
            <a:spAutoFit/>
          </a:bodyPr>
          <a:lstStyle/>
          <a:p>
            <a:r>
              <a:rPr lang="fr-FR" dirty="0" smtClean="0"/>
              <a:t>5</a:t>
            </a:r>
            <a:endParaRPr lang="fr-FR" dirty="0"/>
          </a:p>
        </p:txBody>
      </p:sp>
      <p:sp>
        <p:nvSpPr>
          <p:cNvPr id="17" name="ZoneTexte 16"/>
          <p:cNvSpPr txBox="1"/>
          <p:nvPr/>
        </p:nvSpPr>
        <p:spPr>
          <a:xfrm>
            <a:off x="4238095" y="4618636"/>
            <a:ext cx="301660" cy="369332"/>
          </a:xfrm>
          <a:prstGeom prst="rect">
            <a:avLst/>
          </a:prstGeom>
          <a:noFill/>
        </p:spPr>
        <p:txBody>
          <a:bodyPr wrap="none" rtlCol="0">
            <a:spAutoFit/>
          </a:bodyPr>
          <a:lstStyle/>
          <a:p>
            <a:r>
              <a:rPr lang="fr-FR" dirty="0" smtClean="0"/>
              <a:t>4</a:t>
            </a:r>
            <a:endParaRPr lang="fr-FR" dirty="0"/>
          </a:p>
        </p:txBody>
      </p:sp>
      <p:sp>
        <p:nvSpPr>
          <p:cNvPr id="18" name="ZoneTexte 17"/>
          <p:cNvSpPr txBox="1"/>
          <p:nvPr/>
        </p:nvSpPr>
        <p:spPr>
          <a:xfrm>
            <a:off x="6764386" y="4618636"/>
            <a:ext cx="301660" cy="369332"/>
          </a:xfrm>
          <a:prstGeom prst="rect">
            <a:avLst/>
          </a:prstGeom>
          <a:noFill/>
        </p:spPr>
        <p:txBody>
          <a:bodyPr wrap="none" rtlCol="0">
            <a:spAutoFit/>
          </a:bodyPr>
          <a:lstStyle/>
          <a:p>
            <a:r>
              <a:rPr lang="fr-FR" dirty="0" smtClean="0"/>
              <a:t>6</a:t>
            </a:r>
            <a:endParaRPr lang="fr-FR" dirty="0"/>
          </a:p>
        </p:txBody>
      </p:sp>
      <p:sp>
        <p:nvSpPr>
          <p:cNvPr id="19" name="ZoneTexte 18"/>
          <p:cNvSpPr txBox="1"/>
          <p:nvPr/>
        </p:nvSpPr>
        <p:spPr>
          <a:xfrm>
            <a:off x="3009463" y="5908853"/>
            <a:ext cx="301660" cy="369332"/>
          </a:xfrm>
          <a:prstGeom prst="rect">
            <a:avLst/>
          </a:prstGeom>
          <a:noFill/>
        </p:spPr>
        <p:txBody>
          <a:bodyPr wrap="none" rtlCol="0">
            <a:spAutoFit/>
          </a:bodyPr>
          <a:lstStyle/>
          <a:p>
            <a:r>
              <a:rPr lang="fr-FR" dirty="0" smtClean="0"/>
              <a:t>7</a:t>
            </a:r>
            <a:endParaRPr lang="fr-FR" dirty="0"/>
          </a:p>
        </p:txBody>
      </p:sp>
      <p:sp>
        <p:nvSpPr>
          <p:cNvPr id="20" name="ZoneTexte 19"/>
          <p:cNvSpPr txBox="1"/>
          <p:nvPr/>
        </p:nvSpPr>
        <p:spPr>
          <a:xfrm>
            <a:off x="5507119" y="5895047"/>
            <a:ext cx="301660" cy="369332"/>
          </a:xfrm>
          <a:prstGeom prst="rect">
            <a:avLst/>
          </a:prstGeom>
          <a:noFill/>
        </p:spPr>
        <p:txBody>
          <a:bodyPr wrap="none" rtlCol="0">
            <a:spAutoFit/>
          </a:bodyPr>
          <a:lstStyle/>
          <a:p>
            <a:r>
              <a:rPr lang="fr-FR" dirty="0" smtClean="0"/>
              <a:t>8</a:t>
            </a:r>
            <a:endParaRPr lang="fr-FR" dirty="0"/>
          </a:p>
        </p:txBody>
      </p:sp>
      <p:sp>
        <p:nvSpPr>
          <p:cNvPr id="3" name="ZoneTexte 2"/>
          <p:cNvSpPr txBox="1"/>
          <p:nvPr/>
        </p:nvSpPr>
        <p:spPr>
          <a:xfrm>
            <a:off x="7178532" y="5908853"/>
            <a:ext cx="672931" cy="369332"/>
          </a:xfrm>
          <a:prstGeom prst="rect">
            <a:avLst/>
          </a:prstGeom>
          <a:noFill/>
        </p:spPr>
        <p:txBody>
          <a:bodyPr wrap="none" rtlCol="0">
            <a:spAutoFit/>
          </a:bodyPr>
          <a:lstStyle/>
          <a:p>
            <a:r>
              <a:rPr lang="fr-FR" dirty="0" smtClean="0">
                <a:hlinkClick r:id="" action="ppaction://hlinkshowjump?jump=previousslide"/>
              </a:rPr>
              <a:t>PREV</a:t>
            </a:r>
            <a:endParaRPr lang="fr-FR" dirty="0"/>
          </a:p>
        </p:txBody>
      </p:sp>
    </p:spTree>
    <p:extLst>
      <p:ext uri="{BB962C8B-B14F-4D97-AF65-F5344CB8AC3E}">
        <p14:creationId xmlns:p14="http://schemas.microsoft.com/office/powerpoint/2010/main" val="9439588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fontScale="92500" lnSpcReduction="10000"/>
          </a:bodyPr>
          <a:lstStyle/>
          <a:p>
            <a:r>
              <a:rPr lang="fr-FR" dirty="0"/>
              <a:t>3 cadres dans l’équipe</a:t>
            </a:r>
          </a:p>
          <a:p>
            <a:r>
              <a:rPr lang="fr-FR" dirty="0" smtClean="0"/>
              <a:t>L : autorité fonctionnelle initiale (militaire)</a:t>
            </a:r>
          </a:p>
          <a:p>
            <a:r>
              <a:rPr lang="fr-FR" dirty="0" smtClean="0"/>
              <a:t>Chacun rend compte au L qui prend les décisions (ex:7 contact avec la mécanique, 5 responsable de la sécurité, 8 de la MTO, 6 de la ligne du temps, 2 de la logistique, 3 des voitures, etc.)</a:t>
            </a:r>
          </a:p>
          <a:p>
            <a:r>
              <a:rPr lang="fr-FR" dirty="0" smtClean="0"/>
              <a:t>Leader responsable en vol et au sol</a:t>
            </a:r>
          </a:p>
          <a:p>
            <a:r>
              <a:rPr lang="fr-FR" dirty="0" smtClean="0"/>
              <a:t>Engagement total de chacun, confiance aveugle (ex: voler à la voix du L et un </a:t>
            </a:r>
            <a:r>
              <a:rPr lang="fr-FR" smtClean="0"/>
              <a:t>seul repère le 1).</a:t>
            </a:r>
            <a:endParaRPr lang="is-IS" u="sng" dirty="0" smtClean="0">
              <a:solidFill>
                <a:srgbClr val="FF0000"/>
              </a:solidFill>
            </a:endParaRPr>
          </a:p>
          <a:p>
            <a:endParaRPr lang="fr-FR" dirty="0"/>
          </a:p>
        </p:txBody>
      </p:sp>
    </p:spTree>
    <p:extLst>
      <p:ext uri="{BB962C8B-B14F-4D97-AF65-F5344CB8AC3E}">
        <p14:creationId xmlns:p14="http://schemas.microsoft.com/office/powerpoint/2010/main" val="40795466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Ce qu’il faut éviter</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t>Penser que l’on ai testé (ex: décision en vol, MTO, pétrole, hauteur de vol), que l’on doit faire ses preuves, et ne pas être soie même.</a:t>
            </a:r>
          </a:p>
          <a:p>
            <a:r>
              <a:rPr lang="fr-FR" dirty="0" smtClean="0"/>
              <a:t>Commander par autorité </a:t>
            </a:r>
          </a:p>
          <a:p>
            <a:r>
              <a:rPr lang="fr-FR" dirty="0" smtClean="0"/>
              <a:t>Rabaisser ses subordonnées, minimiser leur travail </a:t>
            </a:r>
            <a:endParaRPr lang="fr-FR" dirty="0"/>
          </a:p>
          <a:p>
            <a:r>
              <a:rPr lang="fr-FR" dirty="0" smtClean="0"/>
              <a:t>Faire de l’ingérence, contrôler le travail d’autrui </a:t>
            </a:r>
          </a:p>
          <a:p>
            <a:r>
              <a:rPr lang="fr-FR" dirty="0" smtClean="0"/>
              <a:t>(même si la confiance n’exclut pas le contrôle) ex: vérifier en vol ce qui a été briefé!!</a:t>
            </a:r>
          </a:p>
          <a:p>
            <a:r>
              <a:rPr lang="fr-FR" dirty="0" smtClean="0"/>
              <a:t>Ne pas reconnaître ses erreurs</a:t>
            </a:r>
          </a:p>
          <a:p>
            <a:r>
              <a:rPr lang="fr-FR" dirty="0" smtClean="0"/>
              <a:t>Éviter l’isolement « solitude du chef »</a:t>
            </a:r>
            <a:endParaRPr lang="fr-FR" dirty="0"/>
          </a:p>
        </p:txBody>
      </p:sp>
    </p:spTree>
    <p:extLst>
      <p:ext uri="{BB962C8B-B14F-4D97-AF65-F5344CB8AC3E}">
        <p14:creationId xmlns:p14="http://schemas.microsoft.com/office/powerpoint/2010/main" val="19857691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Ce qu’il faut rechercher</a:t>
            </a:r>
            <a:endParaRPr lang="fr-FR" dirty="0"/>
          </a:p>
        </p:txBody>
      </p:sp>
      <p:sp>
        <p:nvSpPr>
          <p:cNvPr id="3" name="Espace réservé du contenu 2"/>
          <p:cNvSpPr>
            <a:spLocks noGrp="1"/>
          </p:cNvSpPr>
          <p:nvPr>
            <p:ph idx="1"/>
          </p:nvPr>
        </p:nvSpPr>
        <p:spPr/>
        <p:txBody>
          <a:bodyPr>
            <a:normAutofit fontScale="70000" lnSpcReduction="20000"/>
          </a:bodyPr>
          <a:lstStyle/>
          <a:p>
            <a:r>
              <a:rPr lang="fr-FR" dirty="0" smtClean="0"/>
              <a:t>Subsidiarité (ex: </a:t>
            </a:r>
            <a:r>
              <a:rPr lang="fr-FR" dirty="0" err="1" smtClean="0"/>
              <a:t>ops</a:t>
            </a:r>
            <a:r>
              <a:rPr lang="fr-FR" dirty="0" smtClean="0"/>
              <a:t> profil de vol, horaires, cadre de l’année, pax, etc.) et savoir déléguer</a:t>
            </a:r>
          </a:p>
          <a:p>
            <a:r>
              <a:rPr lang="fr-FR" dirty="0" smtClean="0"/>
              <a:t>Faire confiance, dire les choses 1 seule fois</a:t>
            </a:r>
          </a:p>
          <a:p>
            <a:r>
              <a:rPr lang="fr-FR" dirty="0" smtClean="0"/>
              <a:t>Rechercher la cohésion: stage ski (9X1), </a:t>
            </a:r>
            <a:r>
              <a:rPr lang="fr-FR" dirty="0" err="1" smtClean="0"/>
              <a:t>movember</a:t>
            </a:r>
            <a:r>
              <a:rPr lang="fr-FR" dirty="0" smtClean="0"/>
              <a:t>, golf de nuit, </a:t>
            </a:r>
            <a:r>
              <a:rPr lang="fr-FR" dirty="0" err="1" smtClean="0"/>
              <a:t>sénace</a:t>
            </a:r>
            <a:r>
              <a:rPr lang="fr-FR" dirty="0" smtClean="0"/>
              <a:t> de tir, </a:t>
            </a:r>
            <a:r>
              <a:rPr lang="fr-FR" dirty="0" err="1" smtClean="0"/>
              <a:t>koh</a:t>
            </a:r>
            <a:r>
              <a:rPr lang="fr-FR" dirty="0" smtClean="0"/>
              <a:t> </a:t>
            </a:r>
            <a:r>
              <a:rPr lang="fr-FR" dirty="0" err="1" smtClean="0"/>
              <a:t>lanta</a:t>
            </a:r>
            <a:r>
              <a:rPr lang="fr-FR" dirty="0" smtClean="0"/>
              <a:t>, soirée, sport, </a:t>
            </a:r>
            <a:r>
              <a:rPr lang="fr-FR" dirty="0" err="1" smtClean="0"/>
              <a:t>lasergame</a:t>
            </a:r>
            <a:r>
              <a:rPr lang="fr-FR" dirty="0" smtClean="0"/>
              <a:t>, karting, efforts communs)</a:t>
            </a:r>
          </a:p>
          <a:p>
            <a:r>
              <a:rPr lang="fr-FR" dirty="0" smtClean="0"/>
              <a:t>Épanouissement de chacun (demander, être à l’écoute, ex: passages verticales (4,5,6): intérêt (porter sur l’individu, ce qu’il est, sa vie, sa personnalité) et reconnaissance (de son travail, son investissement mais surtout de son intelligence et de ses points de vue). Prendre soin de ses équipiers, état d’esprit </a:t>
            </a:r>
            <a:r>
              <a:rPr lang="fr-FR" dirty="0" err="1" smtClean="0"/>
              <a:t>pb</a:t>
            </a:r>
            <a:r>
              <a:rPr lang="fr-FR" dirty="0" smtClean="0"/>
              <a:t> </a:t>
            </a:r>
            <a:r>
              <a:rPr lang="fr-FR" dirty="0" err="1" smtClean="0"/>
              <a:t>persos</a:t>
            </a:r>
            <a:r>
              <a:rPr lang="fr-FR" dirty="0" smtClean="0"/>
              <a:t>, bien être.</a:t>
            </a:r>
          </a:p>
          <a:p>
            <a:r>
              <a:rPr lang="fr-FR" dirty="0" smtClean="0"/>
              <a:t>Développer de l’empathie cognitive et émotionnelle (comprendre les idées d’un autre et partager ses sentiments) (ex: </a:t>
            </a:r>
            <a:r>
              <a:rPr lang="fr-FR" dirty="0" err="1" smtClean="0"/>
              <a:t>appréhentions</a:t>
            </a:r>
            <a:r>
              <a:rPr lang="fr-FR" dirty="0" smtClean="0"/>
              <a:t> d’une figure, KJ#4)</a:t>
            </a:r>
          </a:p>
          <a:p>
            <a:endParaRPr lang="fr-FR" dirty="0" smtClean="0"/>
          </a:p>
          <a:p>
            <a:endParaRPr lang="fr-FR" dirty="0"/>
          </a:p>
        </p:txBody>
      </p:sp>
    </p:spTree>
    <p:extLst>
      <p:ext uri="{BB962C8B-B14F-4D97-AF65-F5344CB8AC3E}">
        <p14:creationId xmlns:p14="http://schemas.microsoft.com/office/powerpoint/2010/main" val="13464235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52230"/>
            <a:ext cx="8229600" cy="5573934"/>
          </a:xfrm>
        </p:spPr>
        <p:txBody>
          <a:bodyPr>
            <a:normAutofit fontScale="47500" lnSpcReduction="20000"/>
          </a:bodyPr>
          <a:lstStyle/>
          <a:p>
            <a:r>
              <a:rPr lang="fr-FR" dirty="0"/>
              <a:t>Reconnaître ses erreurs devant tout le </a:t>
            </a:r>
            <a:r>
              <a:rPr lang="fr-FR" dirty="0" smtClean="0"/>
              <a:t>monde (ex: altitude de vol)</a:t>
            </a:r>
          </a:p>
          <a:p>
            <a:r>
              <a:rPr lang="fr-FR" dirty="0" smtClean="0"/>
              <a:t>Mais aussi faire part de ses émotions de son ressenti (vol sous haute pression, 14juillet, 1</a:t>
            </a:r>
            <a:r>
              <a:rPr lang="fr-FR" baseline="30000" dirty="0" smtClean="0"/>
              <a:t>er</a:t>
            </a:r>
            <a:r>
              <a:rPr lang="fr-FR" dirty="0" smtClean="0"/>
              <a:t>, tir RCA).</a:t>
            </a:r>
          </a:p>
          <a:p>
            <a:r>
              <a:rPr lang="fr-FR" dirty="0" smtClean="0"/>
              <a:t>De la confiance et de la transparence naissent l’autocritique et la performance (on passe du stade où l’on débriefe l’autre à celui où l’on se focalise sur son travail pour ne pas décevoir l’équipe et mériter sa place et la confiance du groupe).</a:t>
            </a:r>
            <a:endParaRPr lang="fr-FR" dirty="0"/>
          </a:p>
          <a:p>
            <a:r>
              <a:rPr lang="fr-FR" dirty="0"/>
              <a:t>Faire ce que veulent ses équipiers </a:t>
            </a:r>
            <a:r>
              <a:rPr lang="fr-FR" dirty="0" smtClean="0"/>
              <a:t>(vol </a:t>
            </a:r>
            <a:r>
              <a:rPr lang="fr-FR" dirty="0"/>
              <a:t>4+4, vol en 1, visites Bourget) même si ce n’est pas votre </a:t>
            </a:r>
            <a:r>
              <a:rPr lang="fr-FR" dirty="0" smtClean="0"/>
              <a:t>volonté.</a:t>
            </a:r>
            <a:endParaRPr lang="fr-FR" dirty="0"/>
          </a:p>
          <a:p>
            <a:r>
              <a:rPr lang="fr-FR" dirty="0" smtClean="0"/>
              <a:t>Dire ce que l’on fait et faire ce que l’on dit! (passage à Tours #6)</a:t>
            </a:r>
          </a:p>
          <a:p>
            <a:r>
              <a:rPr lang="fr-FR" dirty="0" smtClean="0"/>
              <a:t>Montrer l’exemple!</a:t>
            </a:r>
          </a:p>
          <a:p>
            <a:r>
              <a:rPr lang="fr-FR" dirty="0" smtClean="0"/>
              <a:t>Prendre le temps de la réflexion, communiquer, expliquer </a:t>
            </a:r>
            <a:r>
              <a:rPr lang="fr-FR" dirty="0"/>
              <a:t>; Ne jamais laisser le doute s’installer, mauvaise interprétation, frustration, etc. (</a:t>
            </a:r>
            <a:r>
              <a:rPr lang="fr-FR" dirty="0" smtClean="0"/>
              <a:t>passage chez Patrick #8)</a:t>
            </a:r>
          </a:p>
          <a:p>
            <a:r>
              <a:rPr lang="fr-FR" dirty="0" smtClean="0"/>
              <a:t>Travailler </a:t>
            </a:r>
            <a:r>
              <a:rPr lang="fr-FR" dirty="0"/>
              <a:t>sur son </a:t>
            </a:r>
            <a:r>
              <a:rPr lang="fr-FR" dirty="0" smtClean="0"/>
              <a:t>ego (mental, orgueil) </a:t>
            </a:r>
            <a:r>
              <a:rPr lang="fr-FR" dirty="0"/>
              <a:t>tous les jours, il faut choisir par la raison et être </a:t>
            </a:r>
            <a:r>
              <a:rPr lang="fr-FR" dirty="0" smtClean="0"/>
              <a:t>objectif. L’amour propre n’a pas sa place dans une équipe. (ex: C’est l’idée ou le raisonnement qui doit être remis en cause, pas l’individu, nous ne sommes pas nos pensées ou nos idées).</a:t>
            </a:r>
            <a:endParaRPr lang="fr-FR" dirty="0"/>
          </a:p>
          <a:p>
            <a:r>
              <a:rPr lang="fr-FR" dirty="0" smtClean="0"/>
              <a:t>L’autorité est naturelle quand tout le monde sait que le leader ne travaille pas pour lui mais pour le collectif, pour la mission et qu’il prend soin des autres. Et du coup on va vous aimer en retour (ex: ski, décollage sous les minimas, etc.)</a:t>
            </a:r>
            <a:endParaRPr lang="fr-FR" dirty="0"/>
          </a:p>
          <a:p>
            <a:r>
              <a:rPr lang="fr-FR" dirty="0" smtClean="0"/>
              <a:t>Et il </a:t>
            </a:r>
            <a:r>
              <a:rPr lang="fr-FR" dirty="0"/>
              <a:t>n’y a qu’une seule façon de commander</a:t>
            </a:r>
            <a:r>
              <a:rPr lang="is-IS" dirty="0"/>
              <a:t>…</a:t>
            </a:r>
            <a:r>
              <a:rPr lang="is-IS" u="sng" dirty="0">
                <a:solidFill>
                  <a:srgbClr val="FF0000"/>
                </a:solidFill>
              </a:rPr>
              <a:t>par </a:t>
            </a:r>
            <a:r>
              <a:rPr lang="is-IS" u="sng" dirty="0" smtClean="0">
                <a:solidFill>
                  <a:srgbClr val="FF0000"/>
                </a:solidFill>
              </a:rPr>
              <a:t>l’adhésion</a:t>
            </a:r>
          </a:p>
          <a:p>
            <a:pPr marL="0" indent="0">
              <a:buNone/>
            </a:pPr>
            <a:endParaRPr lang="is-IS" u="sng" dirty="0">
              <a:solidFill>
                <a:srgbClr val="FF0000"/>
              </a:solidFill>
            </a:endParaRPr>
          </a:p>
          <a:p>
            <a:r>
              <a:rPr lang="fr-FR" dirty="0" smtClean="0"/>
              <a:t>La </a:t>
            </a:r>
            <a:r>
              <a:rPr lang="fr-FR" dirty="0"/>
              <a:t>victoire ne peut être que collective</a:t>
            </a:r>
            <a:r>
              <a:rPr lang="fr-FR" dirty="0" smtClean="0"/>
              <a:t>! Recherche de la concorde</a:t>
            </a:r>
            <a:endParaRPr lang="fr-FR" dirty="0"/>
          </a:p>
          <a:p>
            <a:endParaRPr lang="fr-FR" dirty="0"/>
          </a:p>
        </p:txBody>
      </p:sp>
    </p:spTree>
    <p:extLst>
      <p:ext uri="{BB962C8B-B14F-4D97-AF65-F5344CB8AC3E}">
        <p14:creationId xmlns:p14="http://schemas.microsoft.com/office/powerpoint/2010/main" val="5936432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image1.JPG"/>
          <p:cNvPicPr>
            <a:picLocks noGrp="1" noChangeAspect="1"/>
          </p:cNvPicPr>
          <p:nvPr>
            <p:ph idx="1"/>
          </p:nvPr>
        </p:nvPicPr>
        <p:blipFill>
          <a:blip r:embed="rId2">
            <a:extLst>
              <a:ext uri="{28A0092B-C50C-407E-A947-70E740481C1C}">
                <a14:useLocalDpi xmlns:a14="http://schemas.microsoft.com/office/drawing/2010/main" val="0"/>
              </a:ext>
            </a:extLst>
          </a:blip>
          <a:srcRect t="8712" b="8712"/>
          <a:stretch>
            <a:fillRect/>
          </a:stretch>
        </p:blipFill>
        <p:spPr>
          <a:xfrm>
            <a:off x="1" y="0"/>
            <a:ext cx="4669176" cy="2567867"/>
          </a:xfrm>
        </p:spPr>
      </p:pic>
      <p:pic>
        <p:nvPicPr>
          <p:cNvPr id="7" name="Image 6" descr="JM_20155DM31655-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26" y="3572420"/>
            <a:ext cx="5652173" cy="3178585"/>
          </a:xfrm>
          <a:prstGeom prst="rect">
            <a:avLst/>
          </a:prstGeom>
        </p:spPr>
      </p:pic>
      <p:pic>
        <p:nvPicPr>
          <p:cNvPr id="8" name="Image 7" descr="DSC_002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177" y="0"/>
            <a:ext cx="4527997" cy="2546999"/>
          </a:xfrm>
          <a:prstGeom prst="rect">
            <a:avLst/>
          </a:prstGeom>
        </p:spPr>
      </p:pic>
      <p:sp>
        <p:nvSpPr>
          <p:cNvPr id="10" name="ZoneTexte 9"/>
          <p:cNvSpPr txBox="1"/>
          <p:nvPr/>
        </p:nvSpPr>
        <p:spPr>
          <a:xfrm>
            <a:off x="2814899" y="2899902"/>
            <a:ext cx="2289576" cy="523220"/>
          </a:xfrm>
          <a:prstGeom prst="rect">
            <a:avLst/>
          </a:prstGeom>
          <a:noFill/>
        </p:spPr>
        <p:txBody>
          <a:bodyPr wrap="none" rtlCol="0">
            <a:spAutoFit/>
          </a:bodyPr>
          <a:lstStyle/>
          <a:p>
            <a:r>
              <a:rPr lang="fr-FR" sz="2800" dirty="0" smtClean="0">
                <a:latin typeface="Apple Chancery"/>
                <a:cs typeface="Apple Chancery"/>
              </a:rPr>
              <a:t>COHESION</a:t>
            </a:r>
            <a:endParaRPr lang="fr-FR" sz="2800" dirty="0">
              <a:latin typeface="Apple Chancery"/>
              <a:cs typeface="Apple Chancery"/>
            </a:endParaRPr>
          </a:p>
        </p:txBody>
      </p:sp>
    </p:spTree>
    <p:extLst>
      <p:ext uri="{BB962C8B-B14F-4D97-AF65-F5344CB8AC3E}">
        <p14:creationId xmlns:p14="http://schemas.microsoft.com/office/powerpoint/2010/main" val="252573841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2014APAF_087_01_0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06"/>
            <a:ext cx="4298490" cy="2861088"/>
          </a:xfrm>
          <a:prstGeom prst="rect">
            <a:avLst/>
          </a:prstGeom>
        </p:spPr>
      </p:pic>
      <p:pic>
        <p:nvPicPr>
          <p:cNvPr id="7" name="Image 6" descr="Entrainement PAF(28.04.14) 5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05" y="3976052"/>
            <a:ext cx="4827854" cy="2857789"/>
          </a:xfrm>
          <a:prstGeom prst="rect">
            <a:avLst/>
          </a:prstGeom>
        </p:spPr>
      </p:pic>
      <p:pic>
        <p:nvPicPr>
          <p:cNvPr id="8" name="Image 7" descr="image-2.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8879" y="1"/>
            <a:ext cx="4399510" cy="2848182"/>
          </a:xfrm>
          <a:prstGeom prst="rect">
            <a:avLst/>
          </a:prstGeom>
        </p:spPr>
      </p:pic>
      <p:pic>
        <p:nvPicPr>
          <p:cNvPr id="10" name="Espace réservé du contenu 9" descr="Attachment-1.jpeg"/>
          <p:cNvPicPr>
            <a:picLocks noGrp="1" noChangeAspect="1"/>
          </p:cNvPicPr>
          <p:nvPr>
            <p:ph idx="1"/>
          </p:nvPr>
        </p:nvPicPr>
        <p:blipFill>
          <a:blip r:embed="rId5">
            <a:extLst>
              <a:ext uri="{28A0092B-C50C-407E-A947-70E740481C1C}">
                <a14:useLocalDpi xmlns:a14="http://schemas.microsoft.com/office/drawing/2010/main" val="0"/>
              </a:ext>
            </a:extLst>
          </a:blip>
          <a:srcRect l="-19216" r="-19216"/>
          <a:stretch>
            <a:fillRect/>
          </a:stretch>
        </p:blipFill>
        <p:spPr>
          <a:xfrm>
            <a:off x="4348728" y="3976052"/>
            <a:ext cx="5466536" cy="2868011"/>
          </a:xfrm>
        </p:spPr>
      </p:pic>
      <p:sp>
        <p:nvSpPr>
          <p:cNvPr id="11" name="ZoneTexte 10"/>
          <p:cNvSpPr txBox="1"/>
          <p:nvPr/>
        </p:nvSpPr>
        <p:spPr>
          <a:xfrm>
            <a:off x="3132411" y="3216736"/>
            <a:ext cx="3268764" cy="523220"/>
          </a:xfrm>
          <a:prstGeom prst="rect">
            <a:avLst/>
          </a:prstGeom>
          <a:noFill/>
        </p:spPr>
        <p:txBody>
          <a:bodyPr wrap="none" rtlCol="0">
            <a:spAutoFit/>
          </a:bodyPr>
          <a:lstStyle/>
          <a:p>
            <a:r>
              <a:rPr lang="fr-FR" sz="2800" dirty="0" smtClean="0">
                <a:latin typeface="Apple Chancery"/>
                <a:cs typeface="Apple Chancery"/>
              </a:rPr>
              <a:t>PERFORMANCE</a:t>
            </a:r>
            <a:endParaRPr lang="fr-FR" sz="2800" dirty="0">
              <a:latin typeface="Apple Chancery"/>
              <a:cs typeface="Apple Chancery"/>
            </a:endParaRPr>
          </a:p>
        </p:txBody>
      </p:sp>
    </p:spTree>
    <p:extLst>
      <p:ext uri="{BB962C8B-B14F-4D97-AF65-F5344CB8AC3E}">
        <p14:creationId xmlns:p14="http://schemas.microsoft.com/office/powerpoint/2010/main" val="183192972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contenu 2"/>
          <p:cNvSpPr>
            <a:spLocks noGrp="1"/>
          </p:cNvSpPr>
          <p:nvPr>
            <p:ph idx="1"/>
          </p:nvPr>
        </p:nvSpPr>
        <p:spPr/>
        <p:txBody>
          <a:bodyPr/>
          <a:lstStyle/>
          <a:p>
            <a:pPr marL="0" indent="0">
              <a:buNone/>
            </a:pPr>
            <a:r>
              <a:rPr lang="fr-FR" dirty="0" smtClean="0"/>
              <a:t>C’est l’équipe qui fait le chef au final. On s’adapte à ses équipiers et au travers de leur épanouissement professionnel et personnel, il y a la performance. S’avoir s’effacer en tant que chef, c’est permettre au groupe d’exister.</a:t>
            </a:r>
            <a:endParaRPr lang="fr-FR" dirty="0"/>
          </a:p>
        </p:txBody>
      </p:sp>
    </p:spTree>
    <p:extLst>
      <p:ext uri="{BB962C8B-B14F-4D97-AF65-F5344CB8AC3E}">
        <p14:creationId xmlns:p14="http://schemas.microsoft.com/office/powerpoint/2010/main" val="368831811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730085" y="4749174"/>
            <a:ext cx="8229600" cy="1143000"/>
          </a:xfrm>
        </p:spPr>
        <p:txBody>
          <a:bodyPr>
            <a:normAutofit/>
          </a:bodyPr>
          <a:lstStyle/>
          <a:p>
            <a:r>
              <a:rPr lang="fr-FR" sz="2400" dirty="0" smtClean="0"/>
              <a:t>Questions ?</a:t>
            </a:r>
            <a:endParaRPr lang="fr-FR" sz="2400" dirty="0"/>
          </a:p>
        </p:txBody>
      </p:sp>
    </p:spTree>
    <p:extLst>
      <p:ext uri="{BB962C8B-B14F-4D97-AF65-F5344CB8AC3E}">
        <p14:creationId xmlns:p14="http://schemas.microsoft.com/office/powerpoint/2010/main" val="30135540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EMAA 2013_2">
  <a:themeElements>
    <a:clrScheme name="EMAA 2013_2">
      <a:dk1>
        <a:srgbClr val="003760"/>
      </a:dk1>
      <a:lt1>
        <a:srgbClr val="00518E"/>
      </a:lt1>
      <a:dk2>
        <a:srgbClr val="003760"/>
      </a:dk2>
      <a:lt2>
        <a:srgbClr val="0070C0"/>
      </a:lt2>
      <a:accent1>
        <a:srgbClr val="0070C0"/>
      </a:accent1>
      <a:accent2>
        <a:srgbClr val="66FFFF"/>
      </a:accent2>
      <a:accent3>
        <a:srgbClr val="44AFFF"/>
      </a:accent3>
      <a:accent4>
        <a:srgbClr val="82C9FF"/>
      </a:accent4>
      <a:accent5>
        <a:srgbClr val="82C9FF"/>
      </a:accent5>
      <a:accent6>
        <a:srgbClr val="82C9FF"/>
      </a:accent6>
      <a:hlink>
        <a:srgbClr val="0072C7"/>
      </a:hlink>
      <a:folHlink>
        <a:srgbClr val="2FA6FF"/>
      </a:folHlink>
    </a:clrScheme>
    <a:fontScheme name="EMAA 2">
      <a:majorFont>
        <a:latin typeface="Antipasto"/>
        <a:ea typeface=""/>
        <a:cs typeface=""/>
      </a:majorFont>
      <a:minorFont>
        <a:latin typeface="Amarant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578</TotalTime>
  <Words>826</Words>
  <Application>Microsoft Macintosh PowerPoint</Application>
  <PresentationFormat>Présentation à l'écran (4:3)</PresentationFormat>
  <Paragraphs>72</Paragraphs>
  <Slides>13</Slides>
  <Notes>0</Notes>
  <HiddenSlides>0</HiddenSlides>
  <MMClips>0</MMClips>
  <ScaleCrop>false</ScaleCrop>
  <HeadingPairs>
    <vt:vector size="4" baseType="variant">
      <vt:variant>
        <vt:lpstr>Thème</vt:lpstr>
      </vt:variant>
      <vt:variant>
        <vt:i4>3</vt:i4>
      </vt:variant>
      <vt:variant>
        <vt:lpstr>Titres des diapositives</vt:lpstr>
      </vt:variant>
      <vt:variant>
        <vt:i4>13</vt:i4>
      </vt:variant>
    </vt:vector>
  </HeadingPairs>
  <TitlesOfParts>
    <vt:vector size="16" baseType="lpstr">
      <vt:lpstr>Office Theme</vt:lpstr>
      <vt:lpstr>2_Office Theme</vt:lpstr>
      <vt:lpstr>EMAA 2013_2</vt:lpstr>
      <vt:lpstr>Présentation PowerPoint</vt:lpstr>
      <vt:lpstr>Présentation PowerPoint</vt:lpstr>
      <vt:lpstr>Présentation PowerPoint</vt:lpstr>
      <vt:lpstr>Fonctionnement interne</vt:lpstr>
      <vt:lpstr>Position dans l’équipe</vt:lpstr>
      <vt:lpstr>Présentation PowerPoint</vt:lpstr>
      <vt:lpstr>Ce qu’il faut éviter</vt:lpstr>
      <vt:lpstr>Ce qu’il faut rechercher</vt:lpstr>
      <vt:lpstr>Présentation PowerPoint</vt:lpstr>
      <vt:lpstr>Présentation PowerPoint</vt:lpstr>
      <vt:lpstr>Présentation PowerPoint</vt:lpstr>
      <vt:lpstr>Conclusion</vt:lpstr>
      <vt:lpstr>Questions ?</vt:lpstr>
    </vt:vector>
  </TitlesOfParts>
  <Company>Borealys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 WOJCIK</dc:creator>
  <cp:lastModifiedBy>romain béthoux</cp:lastModifiedBy>
  <cp:revision>97</cp:revision>
  <dcterms:created xsi:type="dcterms:W3CDTF">2014-11-11T09:04:06Z</dcterms:created>
  <dcterms:modified xsi:type="dcterms:W3CDTF">2016-01-08T08:31:07Z</dcterms:modified>
</cp:coreProperties>
</file>