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  <p:sldMasterId id="2147483649" r:id="rId2"/>
  </p:sldMasterIdLst>
  <p:notesMasterIdLst>
    <p:notesMasterId r:id="rId59"/>
  </p:notesMasterIdLst>
  <p:handoutMasterIdLst>
    <p:handoutMasterId r:id="rId60"/>
  </p:handoutMasterIdLst>
  <p:sldIdLst>
    <p:sldId id="522" r:id="rId3"/>
    <p:sldId id="523" r:id="rId4"/>
    <p:sldId id="421" r:id="rId5"/>
    <p:sldId id="537" r:id="rId6"/>
    <p:sldId id="538" r:id="rId7"/>
    <p:sldId id="424" r:id="rId8"/>
    <p:sldId id="536" r:id="rId9"/>
    <p:sldId id="425" r:id="rId10"/>
    <p:sldId id="485" r:id="rId11"/>
    <p:sldId id="524" r:id="rId12"/>
    <p:sldId id="489" r:id="rId13"/>
    <p:sldId id="493" r:id="rId14"/>
    <p:sldId id="494" r:id="rId15"/>
    <p:sldId id="495" r:id="rId16"/>
    <p:sldId id="496" r:id="rId17"/>
    <p:sldId id="497" r:id="rId18"/>
    <p:sldId id="440" r:id="rId19"/>
    <p:sldId id="426" r:id="rId20"/>
    <p:sldId id="539" r:id="rId21"/>
    <p:sldId id="525" r:id="rId22"/>
    <p:sldId id="498" r:id="rId23"/>
    <p:sldId id="499" r:id="rId24"/>
    <p:sldId id="500" r:id="rId25"/>
    <p:sldId id="501" r:id="rId26"/>
    <p:sldId id="502" r:id="rId27"/>
    <p:sldId id="503" r:id="rId28"/>
    <p:sldId id="504" r:id="rId29"/>
    <p:sldId id="505" r:id="rId30"/>
    <p:sldId id="506" r:id="rId31"/>
    <p:sldId id="441" r:id="rId32"/>
    <p:sldId id="490" r:id="rId33"/>
    <p:sldId id="427" r:id="rId34"/>
    <p:sldId id="487" r:id="rId35"/>
    <p:sldId id="540" r:id="rId36"/>
    <p:sldId id="526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15" r:id="rId46"/>
    <p:sldId id="442" r:id="rId47"/>
    <p:sldId id="491" r:id="rId48"/>
    <p:sldId id="452" r:id="rId49"/>
    <p:sldId id="517" r:id="rId50"/>
    <p:sldId id="428" r:id="rId51"/>
    <p:sldId id="518" r:id="rId52"/>
    <p:sldId id="516" r:id="rId53"/>
    <p:sldId id="492" r:id="rId54"/>
    <p:sldId id="519" r:id="rId55"/>
    <p:sldId id="520" r:id="rId56"/>
    <p:sldId id="471" r:id="rId57"/>
    <p:sldId id="521" r:id="rId58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119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239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358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477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5596" algn="l" defTabSz="457119" rtl="0" eaLnBrk="1" latinLnBrk="0" hangingPunct="1">
      <a:defRPr b="1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2716" algn="l" defTabSz="457119" rtl="0" eaLnBrk="1" latinLnBrk="0" hangingPunct="1">
      <a:defRPr b="1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199835" algn="l" defTabSz="457119" rtl="0" eaLnBrk="1" latinLnBrk="0" hangingPunct="1">
      <a:defRPr b="1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6954" algn="l" defTabSz="457119" rtl="0" eaLnBrk="1" latinLnBrk="0" hangingPunct="1">
      <a:defRPr b="1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F5F"/>
    <a:srgbClr val="DBF75C"/>
    <a:srgbClr val="A7BB45"/>
    <a:srgbClr val="CAE152"/>
    <a:srgbClr val="FF1CA5"/>
    <a:srgbClr val="A9F172"/>
    <a:srgbClr val="3A6BB5"/>
    <a:srgbClr val="102C34"/>
    <a:srgbClr val="7CA5CA"/>
    <a:srgbClr val="FFA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7007" autoAdjust="0"/>
  </p:normalViewPr>
  <p:slideViewPr>
    <p:cSldViewPr snapToGrid="0">
      <p:cViewPr>
        <p:scale>
          <a:sx n="100" d="100"/>
          <a:sy n="100" d="100"/>
        </p:scale>
        <p:origin x="-1362" y="-222"/>
      </p:cViewPr>
      <p:guideLst>
        <p:guide orient="horz" pos="216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6" d="100"/>
        <a:sy n="7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0" i="0">
                <a:cs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0" i="0">
                <a:cs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0" i="0">
                <a:cs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b="0" i="0" smtClean="0">
                <a:cs typeface="ＭＳ Ｐゴシック" charset="0"/>
              </a:defRPr>
            </a:lvl1pPr>
          </a:lstStyle>
          <a:p>
            <a:pPr>
              <a:defRPr/>
            </a:pPr>
            <a:fld id="{FF0CB452-614D-1040-827D-00D75FE7EB8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1951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0" i="0">
                <a:cs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0" i="0">
                <a:cs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0" i="0">
                <a:cs typeface="Arial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b="0" i="0" smtClean="0">
                <a:cs typeface="ＭＳ Ｐゴシック" charset="0"/>
              </a:defRPr>
            </a:lvl1pPr>
          </a:lstStyle>
          <a:p>
            <a:pPr>
              <a:defRPr/>
            </a:pPr>
            <a:fld id="{04C861C3-6AB6-C045-8E86-E29DA80D38E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21269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11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23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35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47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5596" algn="l" defTabSz="4571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4571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4571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4571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6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9332A14-FEE4-40EA-B787-D02706A17B1C}" type="slidenum">
              <a:rPr lang="fr-FR" smtClean="0">
                <a:ea typeface="ＭＳ Ｐゴシック" pitchFamily="34" charset="-128"/>
              </a:rPr>
              <a:pPr/>
              <a:t>7</a:t>
            </a:fld>
            <a:endParaRPr lang="fr-FR" smtClean="0">
              <a:ea typeface="ＭＳ Ｐゴシック" pitchFamily="34" charset="-128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62513"/>
            <a:ext cx="5676900" cy="4603750"/>
          </a:xfrm>
          <a:noFill/>
        </p:spPr>
        <p:txBody>
          <a:bodyPr/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8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10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fr-FR" dirty="0" smtClean="0"/>
              <a:t>l'équipier se retourne souvent vers</a:t>
            </a:r>
            <a:r>
              <a:rPr lang="fr-FR" baseline="0" dirty="0" smtClean="0"/>
              <a:t> </a:t>
            </a:r>
            <a:r>
              <a:rPr lang="fr-FR" baseline="0" smtClean="0"/>
              <a:t>le référent…</a:t>
            </a:r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Peur du</a:t>
            </a:r>
            <a:r>
              <a:rPr lang="fr-FR" baseline="0" dirty="0" smtClean="0"/>
              <a:t> jugement des autres</a:t>
            </a:r>
          </a:p>
          <a:p>
            <a:r>
              <a:rPr lang="fr-FR" baseline="0" dirty="0" smtClean="0"/>
              <a:t>on n'ose pas trop s'exprimer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C861C3-6AB6-C045-8E86-E29DA80D38E1}" type="slidenum">
              <a:rPr lang="fr-FR" smtClean="0"/>
              <a:pPr>
                <a:defRPr/>
              </a:pPr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5380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17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fr-FR" dirty="0" smtClean="0"/>
              <a:t>Peur du</a:t>
            </a:r>
            <a:r>
              <a:rPr lang="fr-FR" baseline="0" dirty="0" smtClean="0"/>
              <a:t> jugement des autres</a:t>
            </a:r>
          </a:p>
          <a:p>
            <a:r>
              <a:rPr lang="fr-FR" baseline="0" dirty="0" smtClean="0"/>
              <a:t>on n'ose pas trop s'exprimer</a:t>
            </a:r>
            <a:endParaRPr 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18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20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exemple : Transat, comment on a monté les clés de la </a:t>
            </a:r>
            <a:r>
              <a:rPr lang="fr-FR" dirty="0" err="1" smtClean="0"/>
              <a:t>coop</a:t>
            </a:r>
            <a:r>
              <a:rPr lang="fr-FR" dirty="0" smtClean="0"/>
              <a:t> – ex </a:t>
            </a:r>
            <a:r>
              <a:rPr lang="fr-FR" smtClean="0"/>
              <a:t>action projet ASI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C861C3-6AB6-C045-8E86-E29DA80D38E1}" type="slidenum">
              <a:rPr lang="fr-FR" smtClean="0"/>
              <a:pPr>
                <a:defRPr/>
              </a:pPr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8492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30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32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35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fr-FR" dirty="0" smtClean="0"/>
              <a:t>en</a:t>
            </a:r>
            <a:r>
              <a:rPr lang="fr-FR" baseline="0" dirty="0" smtClean="0"/>
              <a:t> mer, je tiens compte de l'environnement (vent, marée…) et je m'adapte (contre-exemple : immobile dans le passage de la jument)</a:t>
            </a:r>
          </a:p>
          <a:p>
            <a:endParaRPr lang="fr-FR" baseline="0" dirty="0" smtClean="0"/>
          </a:p>
          <a:p>
            <a:r>
              <a:rPr lang="fr-FR" baseline="0" dirty="0" smtClean="0"/>
              <a:t>CODIR : je suis à la fois représentant métier, et membre </a:t>
            </a:r>
            <a:r>
              <a:rPr lang="fr-FR" baseline="0" smtClean="0"/>
              <a:t>du collectif CODIR</a:t>
            </a:r>
            <a:endParaRPr lang="fr-F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/>
              <a:t>exemple CAMAS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C861C3-6AB6-C045-8E86-E29DA80D38E1}" type="slidenum">
              <a:rPr lang="fr-FR" smtClean="0"/>
              <a:pPr>
                <a:defRPr/>
              </a:pPr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375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exemple : stage</a:t>
            </a:r>
            <a:r>
              <a:rPr lang="fr-FR" baseline="0" dirty="0" smtClean="0"/>
              <a:t> Glénan coup de bôme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C861C3-6AB6-C045-8E86-E29DA80D38E1}" type="slidenum">
              <a:rPr lang="fr-FR" smtClean="0"/>
              <a:pPr>
                <a:defRPr/>
              </a:pPr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445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exemple CAMAS, l'équipage</a:t>
            </a:r>
            <a:r>
              <a:rPr lang="fr-FR" baseline="0" dirty="0" smtClean="0"/>
              <a:t> qui dit NON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C861C3-6AB6-C045-8E86-E29DA80D38E1}" type="slidenum">
              <a:rPr lang="fr-FR" smtClean="0"/>
              <a:pPr>
                <a:defRPr/>
              </a:pPr>
              <a:t>43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787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45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Exemples : perte, déménager, cinéma complet, surbooking, retraite,</a:t>
            </a:r>
            <a:r>
              <a:rPr lang="fr-FR" baseline="0" dirty="0" smtClean="0"/>
              <a:t> jeunes parents…</a:t>
            </a:r>
            <a:endParaRPr lang="fr-FR" dirty="0" smtClean="0"/>
          </a:p>
          <a:p>
            <a:r>
              <a:rPr lang="fr-FR" dirty="0" smtClean="0"/>
              <a:t>Changer</a:t>
            </a:r>
            <a:r>
              <a:rPr lang="fr-FR" baseline="0" dirty="0" smtClean="0"/>
              <a:t> de collègue, de patron, d'équipe, de service, d'entreprise, d'outils, fusions, démission…</a:t>
            </a:r>
          </a:p>
          <a:p>
            <a:endParaRPr lang="fr-FR" baseline="0" dirty="0" smtClean="0"/>
          </a:p>
          <a:p>
            <a:r>
              <a:rPr lang="fr-FR" baseline="0" dirty="0" smtClean="0"/>
              <a:t>expert qui </a:t>
            </a:r>
            <a:r>
              <a:rPr lang="fr-FR" baseline="0" smtClean="0"/>
              <a:t>devient manager</a:t>
            </a:r>
          </a:p>
          <a:p>
            <a:endParaRPr lang="fr-FR" baseline="0" dirty="0" smtClean="0"/>
          </a:p>
          <a:p>
            <a:r>
              <a:rPr lang="fr-FR" baseline="0" dirty="0" smtClean="0"/>
              <a:t>croissance de l'entreprise : 10, puis 20… perte de la proximité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8A4D8F-2C0E-C24A-A42D-848A751A74D1}" type="slidenum">
              <a:rPr lang="fr-FR" smtClean="0"/>
              <a:pPr>
                <a:defRPr/>
              </a:pPr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6752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49</a:t>
            </a:fld>
            <a:endParaRPr lang="fr-FR" sz="1300" i="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402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01" indent="-285692" defTabSz="990402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772" indent="-228555" defTabSz="990402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879" indent="-228555" defTabSz="990402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6988" indent="-228555" defTabSz="990402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096" indent="-228555" defTabSz="990402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204" indent="-228555" defTabSz="990402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312" indent="-228555" defTabSz="990402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421" indent="-228555" defTabSz="990402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52</a:t>
            </a:fld>
            <a:endParaRPr lang="fr-FR" sz="1300" i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5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53</a:t>
            </a:fld>
            <a:endParaRPr lang="fr-FR" sz="1300" i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5" indent="-285721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6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39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4" indent="-228577" defTabSz="990501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48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2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56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1" indent="-228577" defTabSz="990501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1EEE21-0B36-BF43-9370-E26D06E2A79B}" type="slidenum">
              <a:rPr lang="fr-FR" sz="1300" i="0"/>
              <a:pPr/>
              <a:t>54</a:t>
            </a:fld>
            <a:endParaRPr lang="fr-FR" sz="1300" i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3"/>
            <a:ext cx="5680075" cy="4605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404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991118" y="6459221"/>
            <a:ext cx="1179228" cy="2308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1424" tIns="45712" rIns="91424" bIns="45712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fr-FR" sz="900" b="0" i="0" kern="1200" dirty="0" smtClean="0">
                <a:solidFill>
                  <a:srgbClr val="A6A6A6"/>
                </a:solidFill>
                <a:latin typeface="Arial" charset="0"/>
                <a:ea typeface="ＭＳ Ｐゴシック" charset="0"/>
                <a:cs typeface="ＭＳ Ｐゴシック" charset="0"/>
              </a:rPr>
              <a:t>Voile &amp; LeaderShip</a:t>
            </a:r>
            <a:endParaRPr lang="fr-FR" sz="900" b="0" i="0" dirty="0" smtClean="0">
              <a:solidFill>
                <a:srgbClr val="A6A6A6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18512" y="6443346"/>
            <a:ext cx="541026" cy="2308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1424" tIns="45712" rIns="91424" bIns="45712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fr-FR" sz="900" b="0" i="0" dirty="0" smtClean="0">
                <a:solidFill>
                  <a:srgbClr val="A6A6A6"/>
                </a:solidFill>
                <a:latin typeface="Calibri" charset="0"/>
              </a:rPr>
              <a:t>© 2013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286001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Cliquez pour modifier le style du titre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450" y="3886201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GB" noProof="0" smtClean="0"/>
              <a:t>Cliquez pour modifier le style des sous-titres du masque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115952" y="6444934"/>
            <a:ext cx="492410" cy="230816"/>
          </a:xfrm>
        </p:spPr>
        <p:txBody>
          <a:bodyPr/>
          <a:lstStyle>
            <a:lvl1pPr>
              <a:defRPr smtClean="0">
                <a:solidFill>
                  <a:srgbClr val="A6A6A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GB" dirty="0"/>
              <a:t>p.  </a:t>
            </a:r>
            <a:fld id="{B31ABA0D-899B-514E-8CF3-05EBA68EAF89}" type="slidenum">
              <a:rPr lang="en-GB"/>
              <a:pPr>
                <a:defRPr/>
              </a:pPr>
              <a:t>‹N°›</a:t>
            </a:fld>
            <a:endParaRPr lang="en-GB" dirty="0"/>
          </a:p>
        </p:txBody>
      </p:sp>
      <p:pic>
        <p:nvPicPr>
          <p:cNvPr id="9" name="Image 8" descr="V&amp;L 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368" y="224347"/>
            <a:ext cx="1356690" cy="90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5614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23701" y="6500814"/>
            <a:ext cx="483262" cy="2308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24" tIns="45712" rIns="91424" bIns="45712" numCol="1" anchor="t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defRPr sz="900" b="0" i="0" smtClean="0">
                <a:solidFill>
                  <a:srgbClr val="5F5F5F"/>
                </a:solidFill>
                <a:latin typeface="Microsoft Sans Serif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fr-FR" dirty="0"/>
              <a:t>p.  </a:t>
            </a:r>
            <a:fld id="{D749C21E-3B86-664B-B392-BEC89FA1062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6" name="Image 5" descr="V&amp;L 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368" y="224347"/>
            <a:ext cx="1356690" cy="90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9040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118475" y="6500813"/>
            <a:ext cx="544513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p.  </a:t>
            </a:r>
            <a:fld id="{0638C2A9-F359-C746-B526-FF0DBEB3815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155700" y="1457325"/>
            <a:ext cx="73025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92250" y="227013"/>
            <a:ext cx="6157913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6964459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598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7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ctr" defTabSz="45711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9" indent="-342839" algn="l" defTabSz="45711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9" indent="-285700" algn="l" defTabSz="45711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8" indent="-228560" algn="l" defTabSz="45711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8" indent="-228560" algn="l" defTabSz="45711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37" indent="-228560" algn="l" defTabSz="45711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56" indent="-228560" algn="l" defTabSz="45711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75" indent="-228560" algn="l" defTabSz="45711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95" indent="-228560" algn="l" defTabSz="45711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14" indent="-228560" algn="l" defTabSz="45711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18311" y="178753"/>
            <a:ext cx="5688329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2340" y="1447165"/>
            <a:ext cx="73025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49102" y="6500814"/>
            <a:ext cx="483262" cy="2308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24" tIns="45712" rIns="91424" bIns="45712" numCol="1" anchor="t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defRPr sz="900" b="0" i="0" smtClean="0">
                <a:solidFill>
                  <a:srgbClr val="5F5F5F"/>
                </a:solidFill>
                <a:latin typeface="Microsoft Sans Serif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fr-FR" dirty="0"/>
              <a:t>p.  </a:t>
            </a:r>
            <a:fld id="{D749C21E-3B86-664B-B392-BEC89FA1062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" y="2901442"/>
            <a:ext cx="184634" cy="36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4" tIns="45712" rIns="91424" bIns="45712" anchor="ctr">
            <a:spAutoFit/>
          </a:bodyPr>
          <a:lstStyle/>
          <a:p>
            <a:pPr eaLnBrk="0" hangingPunct="0"/>
            <a:endParaRPr lang="fr-FR" dirty="0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43033" y="6481763"/>
            <a:ext cx="852278" cy="2308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1424" tIns="45712" rIns="91424" bIns="45712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fr-FR" sz="900" b="0" i="0" dirty="0" smtClean="0">
                <a:solidFill>
                  <a:srgbClr val="5F5F5F"/>
                </a:solidFill>
                <a:latin typeface="Microsoft Sans Serif" charset="0"/>
              </a:rPr>
              <a:t>© 2013-2015</a:t>
            </a:r>
          </a:p>
        </p:txBody>
      </p:sp>
      <p:sp>
        <p:nvSpPr>
          <p:cNvPr id="6152" name="Text Box 8"/>
          <p:cNvSpPr txBox="1">
            <a:spLocks noChangeArrowheads="1"/>
          </p:cNvSpPr>
          <p:nvPr userDrawn="1"/>
        </p:nvSpPr>
        <p:spPr bwMode="auto">
          <a:xfrm>
            <a:off x="2743821" y="6488113"/>
            <a:ext cx="3643714" cy="2308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1424" tIns="45712" rIns="91424" bIns="45712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fr-FR" sz="900" b="0" i="0" dirty="0" smtClean="0">
                <a:solidFill>
                  <a:srgbClr val="5F5F5F"/>
                </a:solidFill>
                <a:latin typeface="Microsoft Sans Serif" charset="0"/>
              </a:rPr>
              <a:t>Voile &amp; LeaderShip : Hissez</a:t>
            </a:r>
            <a:r>
              <a:rPr lang="fr-FR" sz="900" b="0" i="0" baseline="0" dirty="0" smtClean="0">
                <a:solidFill>
                  <a:srgbClr val="5F5F5F"/>
                </a:solidFill>
                <a:latin typeface="Microsoft Sans Serif" charset="0"/>
              </a:rPr>
              <a:t> les voiles vers la performance d'équipe</a:t>
            </a:r>
            <a:endParaRPr lang="fr-FR" sz="900" b="0" i="0" dirty="0" smtClean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1035" name="Rectangle 13"/>
          <p:cNvSpPr>
            <a:spLocks noChangeArrowheads="1"/>
          </p:cNvSpPr>
          <p:nvPr/>
        </p:nvSpPr>
        <p:spPr bwMode="auto">
          <a:xfrm>
            <a:off x="1" y="2901442"/>
            <a:ext cx="184634" cy="36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4" tIns="45712" rIns="91424" bIns="45712" anchor="ctr">
            <a:spAutoFit/>
          </a:bodyPr>
          <a:lstStyle/>
          <a:p>
            <a:pPr eaLnBrk="0" hangingPunct="0"/>
            <a:endParaRPr lang="fr-FR" dirty="0"/>
          </a:p>
        </p:txBody>
      </p:sp>
      <p:pic>
        <p:nvPicPr>
          <p:cNvPr id="11" name="Image 10" descr="V&amp;L log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368" y="224347"/>
            <a:ext cx="1356690" cy="9099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3" r:id="rId2"/>
    <p:sldLayoutId id="2147483685" r:id="rId3"/>
    <p:sldLayoutId id="2147483686" r:id="rId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0">
          <a:solidFill>
            <a:schemeClr val="accent5">
              <a:lumMod val="25000"/>
            </a:schemeClr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0066"/>
          </a:solidFill>
          <a:latin typeface="Calibri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0066"/>
          </a:solidFill>
          <a:latin typeface="Calibri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0066"/>
          </a:solidFill>
          <a:latin typeface="Calibri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0066"/>
          </a:solidFill>
          <a:latin typeface="Calibri" charset="0"/>
          <a:ea typeface="ＭＳ Ｐゴシック" charset="0"/>
          <a:cs typeface="ＭＳ Ｐゴシック" charset="0"/>
        </a:defRPr>
      </a:lvl5pPr>
      <a:lvl6pPr marL="457119"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0066"/>
          </a:solidFill>
          <a:latin typeface="Calibri" charset="0"/>
          <a:ea typeface="ＭＳ Ｐゴシック" charset="0"/>
        </a:defRPr>
      </a:lvl6pPr>
      <a:lvl7pPr marL="914239"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0066"/>
          </a:solidFill>
          <a:latin typeface="Calibri" charset="0"/>
          <a:ea typeface="ＭＳ Ｐゴシック" charset="0"/>
        </a:defRPr>
      </a:lvl7pPr>
      <a:lvl8pPr marL="1371358"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0066"/>
          </a:solidFill>
          <a:latin typeface="Calibri" charset="0"/>
          <a:ea typeface="ＭＳ Ｐゴシック" charset="0"/>
        </a:defRPr>
      </a:lvl8pPr>
      <a:lvl9pPr marL="1828477"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0066"/>
          </a:solidFill>
          <a:latin typeface="Calibri" charset="0"/>
          <a:ea typeface="ＭＳ Ｐゴシック" charset="0"/>
        </a:defRPr>
      </a:lvl9pPr>
    </p:titleStyle>
    <p:bodyStyle>
      <a:lvl1pPr marL="342839" indent="-342839" algn="l" rtl="0" eaLnBrk="0" fontAlgn="base" hangingPunct="0">
        <a:lnSpc>
          <a:spcPct val="80000"/>
        </a:lnSpc>
        <a:spcBef>
          <a:spcPct val="30000"/>
        </a:spcBef>
        <a:spcAft>
          <a:spcPct val="0"/>
        </a:spcAft>
        <a:buClr>
          <a:srgbClr val="FFC51F"/>
        </a:buClr>
        <a:buFont typeface="Wingdings" charset="0"/>
        <a:buChar char="§"/>
        <a:defRPr b="1">
          <a:solidFill>
            <a:srgbClr val="001E30"/>
          </a:solidFill>
          <a:latin typeface="Corbel"/>
          <a:ea typeface="+mn-ea"/>
          <a:cs typeface="Corbel"/>
        </a:defRPr>
      </a:lvl1pPr>
      <a:lvl2pPr marL="742819" indent="-285700" algn="l" rtl="0" eaLnBrk="0" fontAlgn="base" hangingPunct="0">
        <a:lnSpc>
          <a:spcPct val="85000"/>
        </a:lnSpc>
        <a:spcBef>
          <a:spcPct val="10000"/>
        </a:spcBef>
        <a:spcAft>
          <a:spcPct val="0"/>
        </a:spcAft>
        <a:buClr>
          <a:srgbClr val="CC0000"/>
        </a:buClr>
        <a:buFont typeface="Wingdings" charset="0"/>
        <a:buChar char="§"/>
        <a:defRPr sz="1600">
          <a:solidFill>
            <a:srgbClr val="001E30"/>
          </a:solidFill>
          <a:latin typeface="Corbel"/>
          <a:ea typeface="+mn-ea"/>
          <a:cs typeface="Corbel"/>
        </a:defRPr>
      </a:lvl2pPr>
      <a:lvl3pPr marL="1142798" indent="-22856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0099FF"/>
        </a:buClr>
        <a:buFont typeface="Wingdings" charset="0"/>
        <a:buChar char="§"/>
        <a:defRPr sz="1400">
          <a:solidFill>
            <a:srgbClr val="001E30"/>
          </a:solidFill>
          <a:latin typeface="Corbel"/>
          <a:ea typeface="+mn-ea"/>
          <a:cs typeface="Corbel"/>
        </a:defRPr>
      </a:lvl3pPr>
      <a:lvl4pPr marL="1599918" indent="-228560" algn="l" rtl="0" eaLnBrk="0" fontAlgn="base" hangingPunct="0">
        <a:spcBef>
          <a:spcPct val="10000"/>
        </a:spcBef>
        <a:spcAft>
          <a:spcPct val="0"/>
        </a:spcAft>
        <a:buClr>
          <a:srgbClr val="0066CC"/>
        </a:buClr>
        <a:buFont typeface="Wingdings" charset="0"/>
        <a:buChar char="§"/>
        <a:defRPr sz="1200" b="1">
          <a:solidFill>
            <a:srgbClr val="0033CC"/>
          </a:solidFill>
          <a:latin typeface="Microsoft Sans Serif" charset="0"/>
          <a:ea typeface="+mn-ea"/>
          <a:cs typeface="ＭＳ Ｐゴシック" charset="0"/>
        </a:defRPr>
      </a:lvl4pPr>
      <a:lvl5pPr marL="2057037" indent="-228560" algn="l" rtl="0" eaLnBrk="0" fontAlgn="base" hangingPunct="0">
        <a:spcBef>
          <a:spcPct val="10000"/>
        </a:spcBef>
        <a:spcAft>
          <a:spcPct val="0"/>
        </a:spcAft>
        <a:buClr>
          <a:schemeClr val="hlink"/>
        </a:buClr>
        <a:buFont typeface="Wingdings" charset="0"/>
        <a:buChar char="Ü"/>
        <a:defRPr sz="1600" b="1">
          <a:solidFill>
            <a:srgbClr val="0033CC"/>
          </a:solidFill>
          <a:latin typeface="Microsoft Sans Serif" charset="0"/>
          <a:ea typeface="+mn-ea"/>
          <a:cs typeface="ＭＳ Ｐゴシック" charset="0"/>
        </a:defRPr>
      </a:lvl5pPr>
      <a:lvl6pPr marL="2514156" indent="-228560" algn="l" rtl="0" eaLnBrk="0" fontAlgn="base" hangingPunct="0">
        <a:spcBef>
          <a:spcPct val="10000"/>
        </a:spcBef>
        <a:spcAft>
          <a:spcPct val="0"/>
        </a:spcAft>
        <a:buClr>
          <a:schemeClr val="hlink"/>
        </a:buClr>
        <a:buFont typeface="Wingdings" charset="0"/>
        <a:buChar char="Ü"/>
        <a:defRPr sz="1600" b="1">
          <a:solidFill>
            <a:srgbClr val="0033CC"/>
          </a:solidFill>
          <a:latin typeface="Microsoft Sans Serif" charset="0"/>
          <a:ea typeface="+mn-ea"/>
        </a:defRPr>
      </a:lvl6pPr>
      <a:lvl7pPr marL="2971275" indent="-228560" algn="l" rtl="0" eaLnBrk="0" fontAlgn="base" hangingPunct="0">
        <a:spcBef>
          <a:spcPct val="10000"/>
        </a:spcBef>
        <a:spcAft>
          <a:spcPct val="0"/>
        </a:spcAft>
        <a:buClr>
          <a:schemeClr val="hlink"/>
        </a:buClr>
        <a:buFont typeface="Wingdings" charset="0"/>
        <a:buChar char="Ü"/>
        <a:defRPr sz="1600" b="1">
          <a:solidFill>
            <a:srgbClr val="0033CC"/>
          </a:solidFill>
          <a:latin typeface="Microsoft Sans Serif" charset="0"/>
          <a:ea typeface="+mn-ea"/>
        </a:defRPr>
      </a:lvl7pPr>
      <a:lvl8pPr marL="3428395" indent="-228560" algn="l" rtl="0" eaLnBrk="0" fontAlgn="base" hangingPunct="0">
        <a:spcBef>
          <a:spcPct val="10000"/>
        </a:spcBef>
        <a:spcAft>
          <a:spcPct val="0"/>
        </a:spcAft>
        <a:buClr>
          <a:schemeClr val="hlink"/>
        </a:buClr>
        <a:buFont typeface="Wingdings" charset="0"/>
        <a:buChar char="Ü"/>
        <a:defRPr sz="1600" b="1">
          <a:solidFill>
            <a:srgbClr val="0033CC"/>
          </a:solidFill>
          <a:latin typeface="Microsoft Sans Serif" charset="0"/>
          <a:ea typeface="+mn-ea"/>
        </a:defRPr>
      </a:lvl8pPr>
      <a:lvl9pPr marL="3885514" indent="-228560" algn="l" rtl="0" eaLnBrk="0" fontAlgn="base" hangingPunct="0">
        <a:spcBef>
          <a:spcPct val="10000"/>
        </a:spcBef>
        <a:spcAft>
          <a:spcPct val="0"/>
        </a:spcAft>
        <a:buClr>
          <a:schemeClr val="hlink"/>
        </a:buClr>
        <a:buFont typeface="Wingdings" charset="0"/>
        <a:buChar char="Ü"/>
        <a:defRPr sz="1600" b="1">
          <a:solidFill>
            <a:srgbClr val="0033CC"/>
          </a:solidFill>
          <a:latin typeface="Microsoft Sans Serif" charset="0"/>
          <a:ea typeface="+mn-ea"/>
        </a:defRPr>
      </a:lvl9pPr>
    </p:bodyStyle>
    <p:otherStyle>
      <a:defPPr>
        <a:defRPr lang="fr-FR"/>
      </a:defPPr>
      <a:lvl1pPr marL="0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4571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sers\ACG\Dossiers\006-%20Formation\T&amp;C\Supports\Ressources\Videos\Voile\1-%20depart%20au%20tas.mov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file:///\\localhost\Users\ACG\Dossiers\006-%20Formation\T&amp;C\Supports\Ressources\Videos\Voile\4-%20Big%20Breeze_%20Small%20Errors_%20Big%20Crash.mov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sers\ACG\Dossiers\006-%20Formation\T&amp;C\Supports\Ressources\Videos\Voile\1-%20depart%20au%20tas.mo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sers\ACG\Dossiers\006-%20Formation\T&amp;C\Supports\Ressources\Videos\Voile\2-%20Affalage%20et%20depart%20au%20tas%20dans%20la%20brise%20(0'50).m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emf"/><Relationship Id="rId4" Type="http://schemas.openxmlformats.org/officeDocument/2006/relationships/hyperlink" Target="file:///\\localhost\Users\ACG\Dossiers\006-%20Formation\T&amp;C\Supports\Ressources\Videos\Voile\3-%20adri%20bal%20sous%20spi++jibe+affalage%20(4').MP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sers\ACG\Dossiers\006-%20Formation\T&amp;C\Supports\Ressources\Videos\Voile\4-%20Big%20Breeze_%20Small%20Errors_%20Big%20Crash.mov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hyperlink" Target="file:///\\localhost\Users\ACG\Dossiers\006-%20Formation\T&amp;C\Supports\Ressources\Videos\Voile\5-%20vendredi%2031%20juillet%20IFMR%20(4-4'50).mov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file:///\\localhost\Users\ACG\Dossiers\005-%20Veille%20&amp;%20Reseau\Agile%20Tour\9-%20Highlights-%20Americas%20Cup%20Finals%20Race%2012%20%5bwww.videograbber.net%5d.mp4%20alias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://avishaicohen.com/video/live-at-paleo-jazz-festival-july-2012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Image-ecran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482600" y="2505075"/>
            <a:ext cx="82930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0" i="0" dirty="0" smtClean="0">
                <a:solidFill>
                  <a:schemeClr val="bg1"/>
                </a:solidFill>
                <a:latin typeface="Calibri"/>
                <a:cs typeface="Calibri"/>
              </a:rPr>
              <a:t>question n°1 : sur une échelle de 1 à 10, </a:t>
            </a:r>
            <a:br>
              <a:rPr lang="fr-FR" sz="2800" b="0" i="0" dirty="0" smtClean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fr-FR" sz="3200" i="0" dirty="0" smtClean="0">
                <a:solidFill>
                  <a:srgbClr val="CAE152"/>
                </a:solidFill>
                <a:latin typeface="Calibri"/>
                <a:cs typeface="Calibri"/>
              </a:rPr>
              <a:t>comment évaluez-vous la performance </a:t>
            </a:r>
            <a:br>
              <a:rPr lang="fr-FR" sz="3200" i="0" dirty="0" smtClean="0">
                <a:solidFill>
                  <a:srgbClr val="CAE152"/>
                </a:solidFill>
                <a:latin typeface="Calibri"/>
                <a:cs typeface="Calibri"/>
              </a:rPr>
            </a:br>
            <a:r>
              <a:rPr lang="fr-FR" sz="2800" b="0" i="0" dirty="0" smtClean="0">
                <a:solidFill>
                  <a:schemeClr val="bg1"/>
                </a:solidFill>
                <a:latin typeface="Calibri"/>
                <a:cs typeface="Calibri"/>
              </a:rPr>
              <a:t>de votre équipe ?</a:t>
            </a:r>
            <a:endParaRPr lang="fr-FR" sz="2800" b="0" i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5" name="Image 4" descr="Image-ecran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1271" y="5868719"/>
            <a:ext cx="1242729" cy="95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38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Image-ecran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482600" y="2136775"/>
            <a:ext cx="82930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0" i="0" dirty="0" smtClean="0">
                <a:solidFill>
                  <a:schemeClr val="bg1"/>
                </a:solidFill>
                <a:latin typeface="Calibri"/>
                <a:cs typeface="Calibri"/>
              </a:rPr>
              <a:t>question n°2 : </a:t>
            </a:r>
            <a:r>
              <a:rPr lang="fr-FR" sz="3200" i="0" dirty="0">
                <a:solidFill>
                  <a:srgbClr val="CAE152"/>
                </a:solidFill>
                <a:latin typeface="Calibri"/>
                <a:cs typeface="Calibri"/>
              </a:rPr>
              <a:t>vous sentez-vous concerné(e) </a:t>
            </a:r>
            <a:r>
              <a:rPr lang="fr-FR" sz="3200" i="0" dirty="0" smtClean="0">
                <a:solidFill>
                  <a:srgbClr val="CAE152"/>
                </a:solidFill>
                <a:latin typeface="Calibri"/>
                <a:cs typeface="Calibri"/>
              </a:rPr>
              <a:t/>
            </a:r>
            <a:br>
              <a:rPr lang="fr-FR" sz="3200" i="0" dirty="0" smtClean="0">
                <a:solidFill>
                  <a:srgbClr val="CAE152"/>
                </a:solidFill>
                <a:latin typeface="Calibri"/>
                <a:cs typeface="Calibri"/>
              </a:rPr>
            </a:br>
            <a:r>
              <a:rPr lang="fr-FR" sz="2800" b="0" i="0" dirty="0" smtClean="0">
                <a:solidFill>
                  <a:schemeClr val="bg1"/>
                </a:solidFill>
                <a:latin typeface="Calibri"/>
                <a:cs typeface="Calibri"/>
              </a:rPr>
              <a:t>par ces </a:t>
            </a:r>
            <a:r>
              <a:rPr lang="fr-FR" sz="2800" b="0" i="0" dirty="0">
                <a:solidFill>
                  <a:schemeClr val="bg1"/>
                </a:solidFill>
                <a:latin typeface="Calibri"/>
                <a:cs typeface="Calibri"/>
              </a:rPr>
              <a:t>thématiques ?</a:t>
            </a:r>
          </a:p>
        </p:txBody>
      </p:sp>
      <p:pic>
        <p:nvPicPr>
          <p:cNvPr id="5" name="Image 4" descr="Image-ecran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1271" y="5868719"/>
            <a:ext cx="1242729" cy="95118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73300" y="3379738"/>
            <a:ext cx="64389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fr-FR" sz="2200" b="0" i="0" dirty="0" smtClean="0">
                <a:solidFill>
                  <a:schemeClr val="bg1"/>
                </a:solidFill>
                <a:latin typeface="Calibri"/>
                <a:cs typeface="Calibri"/>
              </a:rPr>
              <a:t>renforcer les coopérations</a:t>
            </a:r>
            <a:endParaRPr lang="fr-FR" sz="2200" b="0" i="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fr-FR" sz="2200" b="0" i="0" dirty="0" smtClean="0">
                <a:solidFill>
                  <a:schemeClr val="bg1"/>
                </a:solidFill>
                <a:latin typeface="Calibri"/>
                <a:cs typeface="Calibri"/>
              </a:rPr>
              <a:t>construire une </a:t>
            </a:r>
            <a:r>
              <a:rPr lang="fr-FR" sz="2200" b="0" i="0" dirty="0">
                <a:solidFill>
                  <a:schemeClr val="bg1"/>
                </a:solidFill>
                <a:latin typeface="Calibri"/>
                <a:cs typeface="Calibri"/>
              </a:rPr>
              <a:t>culture </a:t>
            </a:r>
            <a:r>
              <a:rPr lang="fr-FR" sz="2200" b="0" i="0" dirty="0" smtClean="0">
                <a:solidFill>
                  <a:schemeClr val="bg1"/>
                </a:solidFill>
                <a:latin typeface="Calibri"/>
                <a:cs typeface="Calibri"/>
              </a:rPr>
              <a:t>commune</a:t>
            </a:r>
          </a:p>
          <a:p>
            <a:pPr marL="457200" indent="-457200">
              <a:buFont typeface="Arial"/>
              <a:buChar char="•"/>
            </a:pPr>
            <a:r>
              <a:rPr lang="fr-FR" sz="2200" b="0" i="0" dirty="0" smtClean="0">
                <a:solidFill>
                  <a:schemeClr val="bg1"/>
                </a:solidFill>
                <a:latin typeface="Calibri"/>
                <a:cs typeface="Calibri"/>
              </a:rPr>
              <a:t>partager </a:t>
            </a:r>
            <a:r>
              <a:rPr lang="fr-FR" sz="2200" b="0" i="0" dirty="0">
                <a:solidFill>
                  <a:schemeClr val="bg1"/>
                </a:solidFill>
                <a:latin typeface="Calibri"/>
                <a:cs typeface="Calibri"/>
              </a:rPr>
              <a:t>de règles </a:t>
            </a:r>
            <a:r>
              <a:rPr lang="fr-FR" sz="2200" b="0" i="0" dirty="0" smtClean="0">
                <a:solidFill>
                  <a:schemeClr val="bg1"/>
                </a:solidFill>
                <a:latin typeface="Calibri"/>
                <a:cs typeface="Calibri"/>
              </a:rPr>
              <a:t>communes</a:t>
            </a:r>
            <a:endParaRPr lang="fr-FR" sz="2200" b="0" i="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fr-FR" sz="2200" b="0" i="0" dirty="0" smtClean="0">
                <a:solidFill>
                  <a:schemeClr val="bg1"/>
                </a:solidFill>
                <a:latin typeface="Calibri"/>
                <a:cs typeface="Calibri"/>
              </a:rPr>
              <a:t>renforcer la capacité </a:t>
            </a:r>
            <a:r>
              <a:rPr lang="fr-FR" sz="2200" b="0" i="0" dirty="0">
                <a:solidFill>
                  <a:schemeClr val="bg1"/>
                </a:solidFill>
                <a:latin typeface="Calibri"/>
                <a:cs typeface="Calibri"/>
              </a:rPr>
              <a:t>d’écoute</a:t>
            </a:r>
          </a:p>
          <a:p>
            <a:pPr marL="457200" indent="-457200">
              <a:buFont typeface="Arial"/>
              <a:buChar char="•"/>
            </a:pPr>
            <a:r>
              <a:rPr lang="fr-FR" sz="2200" b="0" i="0" dirty="0" smtClean="0">
                <a:solidFill>
                  <a:schemeClr val="bg1"/>
                </a:solidFill>
                <a:latin typeface="Calibri"/>
                <a:cs typeface="Calibri"/>
              </a:rPr>
              <a:t>construire un </a:t>
            </a:r>
            <a:r>
              <a:rPr lang="fr-FR" sz="2200" b="0" i="0" dirty="0">
                <a:solidFill>
                  <a:schemeClr val="bg1"/>
                </a:solidFill>
                <a:latin typeface="Calibri"/>
                <a:cs typeface="Calibri"/>
              </a:rPr>
              <a:t>projet commun / </a:t>
            </a:r>
            <a:r>
              <a:rPr lang="fr-FR" sz="2200" b="0" i="0" dirty="0" smtClean="0">
                <a:solidFill>
                  <a:schemeClr val="bg1"/>
                </a:solidFill>
                <a:latin typeface="Calibri"/>
                <a:cs typeface="Calibri"/>
              </a:rPr>
              <a:t>d’établissement</a:t>
            </a:r>
          </a:p>
          <a:p>
            <a:pPr marL="457200" indent="-457200">
              <a:buFont typeface="Arial"/>
              <a:buChar char="•"/>
            </a:pPr>
            <a:r>
              <a:rPr lang="fr-FR" sz="2200" b="0" i="0" dirty="0" smtClean="0">
                <a:solidFill>
                  <a:schemeClr val="bg1"/>
                </a:solidFill>
                <a:latin typeface="Calibri"/>
                <a:cs typeface="Calibri"/>
              </a:rPr>
              <a:t>travailler avec humanitude</a:t>
            </a:r>
            <a:endParaRPr lang="fr-FR" sz="2200" b="0" i="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03370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95571" y="5278100"/>
            <a:ext cx="6400800" cy="769640"/>
          </a:xfrm>
        </p:spPr>
        <p:txBody>
          <a:bodyPr/>
          <a:lstStyle/>
          <a:p>
            <a:r>
              <a:rPr lang="fr-FR" sz="2600" b="0" dirty="0">
                <a:solidFill>
                  <a:srgbClr val="22228B"/>
                </a:solidFill>
              </a:rPr>
              <a:t>hissez les voiles </a:t>
            </a:r>
            <a:br>
              <a:rPr lang="fr-FR" sz="2600" b="0" dirty="0">
                <a:solidFill>
                  <a:srgbClr val="22228B"/>
                </a:solidFill>
              </a:rPr>
            </a:br>
            <a:r>
              <a:rPr lang="fr-FR" sz="2600" b="0" dirty="0">
                <a:solidFill>
                  <a:srgbClr val="22228B"/>
                </a:solidFill>
              </a:rPr>
              <a:t>vers la </a:t>
            </a:r>
            <a:r>
              <a:rPr lang="fr-FR" sz="3200" dirty="0">
                <a:solidFill>
                  <a:srgbClr val="3366FF"/>
                </a:solidFill>
              </a:rPr>
              <a:t>performance d'équipe</a:t>
            </a:r>
          </a:p>
        </p:txBody>
      </p:sp>
      <p:pic>
        <p:nvPicPr>
          <p:cNvPr id="4" name="Image 3" descr="P1050595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9968" y="1596421"/>
            <a:ext cx="6991049" cy="3669000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xfrm>
            <a:off x="8157552" y="6444934"/>
            <a:ext cx="409211" cy="230816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p.  </a:t>
            </a:r>
            <a:fld id="{B31ABA0D-899B-514E-8CF3-05EBA68EAF89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878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xfrm>
            <a:off x="8157552" y="6444934"/>
            <a:ext cx="409211" cy="230816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p.  </a:t>
            </a:r>
            <a:fld id="{B31ABA0D-899B-514E-8CF3-05EBA68EAF89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176338"/>
            <a:ext cx="87439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 bwMode="auto">
          <a:xfrm>
            <a:off x="1718311" y="178753"/>
            <a:ext cx="5688329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accent5">
                    <a:lumMod val="25000"/>
                  </a:schemeClr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119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</a:defRPr>
            </a:lvl6pPr>
            <a:lvl7pPr marL="914239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</a:defRPr>
            </a:lvl7pPr>
            <a:lvl8pPr marL="1371358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</a:defRPr>
            </a:lvl8pPr>
            <a:lvl9pPr marL="1828477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3400" i="0" kern="0" smtClean="0">
                <a:solidFill>
                  <a:srgbClr val="3366FF"/>
                </a:solidFill>
              </a:rPr>
              <a:t>comment</a:t>
            </a:r>
            <a:r>
              <a:rPr lang="fr-FR" i="0" kern="0" smtClean="0"/>
              <a:t> passer de </a:t>
            </a:r>
            <a:r>
              <a:rPr lang="fr-FR" i="0" kern="0" smtClean="0">
                <a:hlinkClick r:id="rId3" action="ppaction://hlinkfile"/>
              </a:rPr>
              <a:t>ceci</a:t>
            </a:r>
            <a:r>
              <a:rPr lang="fr-FR" i="0" kern="0" smtClean="0"/>
              <a:t>… </a:t>
            </a:r>
            <a:endParaRPr lang="fr-FR" i="0" kern="0" dirty="0"/>
          </a:p>
        </p:txBody>
      </p:sp>
    </p:spTree>
    <p:extLst>
      <p:ext uri="{BB962C8B-B14F-4D97-AF65-F5344CB8AC3E}">
        <p14:creationId xmlns:p14="http://schemas.microsoft.com/office/powerpoint/2010/main" val="374342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xfrm>
            <a:off x="8157552" y="6444934"/>
            <a:ext cx="409211" cy="230816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p.  </a:t>
            </a:r>
            <a:fld id="{B31ABA0D-899B-514E-8CF3-05EBA68EAF89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1718311" y="178753"/>
            <a:ext cx="5688329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accent5">
                    <a:lumMod val="25000"/>
                  </a:schemeClr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119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</a:defRPr>
            </a:lvl6pPr>
            <a:lvl7pPr marL="914239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</a:defRPr>
            </a:lvl7pPr>
            <a:lvl8pPr marL="1371358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</a:defRPr>
            </a:lvl8pPr>
            <a:lvl9pPr marL="1828477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i="0" kern="0" smtClean="0"/>
              <a:t>… à </a:t>
            </a:r>
            <a:r>
              <a:rPr lang="fr-FR" i="0" kern="0" smtClean="0">
                <a:hlinkClick r:id="rId2" action="ppaction://hlinkfile"/>
              </a:rPr>
              <a:t>cela</a:t>
            </a:r>
            <a:r>
              <a:rPr lang="fr-FR" i="0" kern="0" smtClean="0"/>
              <a:t> ?</a:t>
            </a:r>
            <a:endParaRPr lang="fr-FR" i="0" kern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" y="1462088"/>
            <a:ext cx="85248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76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10690" y="178753"/>
            <a:ext cx="6958330" cy="882650"/>
          </a:xfrm>
        </p:spPr>
        <p:txBody>
          <a:bodyPr/>
          <a:lstStyle/>
          <a:p>
            <a:r>
              <a:rPr lang="fr-FR" b="0" dirty="0" smtClean="0"/>
              <a:t>construire une </a:t>
            </a:r>
            <a:r>
              <a:rPr lang="fr-FR" sz="4000" dirty="0">
                <a:solidFill>
                  <a:srgbClr val="3366FF"/>
                </a:solidFill>
              </a:rPr>
              <a:t>équipe performante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dirty="0"/>
              <a:t>l</a:t>
            </a:r>
            <a:r>
              <a:rPr lang="fr-FR" b="0" dirty="0" smtClean="0"/>
              <a:t>es </a:t>
            </a:r>
            <a:r>
              <a:rPr lang="fr-FR" sz="2800" dirty="0">
                <a:solidFill>
                  <a:srgbClr val="3366FF"/>
                </a:solidFill>
              </a:rPr>
              <a:t>3 stades </a:t>
            </a:r>
            <a:r>
              <a:rPr lang="fr-FR" b="0" dirty="0"/>
              <a:t>de développement des </a:t>
            </a:r>
            <a:r>
              <a:rPr lang="fr-FR" b="0" dirty="0" smtClean="0"/>
              <a:t>équipes</a:t>
            </a:r>
            <a:endParaRPr lang="fr-FR" sz="1400" b="0" dirty="0"/>
          </a:p>
        </p:txBody>
      </p:sp>
      <p:sp>
        <p:nvSpPr>
          <p:cNvPr id="2" name="Rectangle 1"/>
          <p:cNvSpPr/>
          <p:nvPr/>
        </p:nvSpPr>
        <p:spPr>
          <a:xfrm>
            <a:off x="977116" y="5619235"/>
            <a:ext cx="3801008" cy="246205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fr-FR" sz="1000" b="0" i="0" dirty="0"/>
              <a:t>(d'après Vincent Lenhardt, les Responsables Porteurs de Sens)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162135" y="6500814"/>
            <a:ext cx="406393" cy="230816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  <p:grpSp>
        <p:nvGrpSpPr>
          <p:cNvPr id="59" name="Group 244"/>
          <p:cNvGrpSpPr>
            <a:grpSpLocks/>
          </p:cNvGrpSpPr>
          <p:nvPr/>
        </p:nvGrpSpPr>
        <p:grpSpPr bwMode="auto">
          <a:xfrm>
            <a:off x="3329608" y="2525341"/>
            <a:ext cx="1630363" cy="2449513"/>
            <a:chOff x="2336" y="1344"/>
            <a:chExt cx="1027" cy="1543"/>
          </a:xfrm>
        </p:grpSpPr>
        <p:sp>
          <p:nvSpPr>
            <p:cNvPr id="60" name="Oval 81"/>
            <p:cNvSpPr>
              <a:spLocks noChangeAspect="1" noChangeArrowheads="1"/>
            </p:cNvSpPr>
            <p:nvPr/>
          </p:nvSpPr>
          <p:spPr bwMode="auto">
            <a:xfrm>
              <a:off x="2374" y="1440"/>
              <a:ext cx="907" cy="907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1" name="Text Box 53"/>
            <p:cNvSpPr txBox="1">
              <a:spLocks noChangeArrowheads="1"/>
            </p:cNvSpPr>
            <p:nvPr/>
          </p:nvSpPr>
          <p:spPr bwMode="auto">
            <a:xfrm>
              <a:off x="2511" y="2567"/>
              <a:ext cx="631" cy="320"/>
            </a:xfrm>
            <a:prstGeom prst="rect">
              <a:avLst/>
            </a:prstGeom>
            <a:gradFill>
              <a:gsLst>
                <a:gs pos="0">
                  <a:srgbClr val="576EAC"/>
                </a:gs>
                <a:gs pos="100000">
                  <a:srgbClr val="B4FF74"/>
                </a:gs>
              </a:gsLst>
            </a:gra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2- </a:t>
              </a:r>
              <a:r>
                <a:rPr lang="fr-FR" sz="1400" i="0" dirty="0" smtClean="0">
                  <a:cs typeface="Arial" charset="0"/>
                </a:rPr>
                <a:t>groupe </a:t>
              </a:r>
              <a:endParaRPr lang="fr-FR" sz="140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solidaire</a:t>
              </a:r>
            </a:p>
          </p:txBody>
        </p:sp>
        <p:sp>
          <p:nvSpPr>
            <p:cNvPr id="62" name="Oval 74"/>
            <p:cNvSpPr>
              <a:spLocks noChangeAspect="1" noChangeArrowheads="1"/>
            </p:cNvSpPr>
            <p:nvPr/>
          </p:nvSpPr>
          <p:spPr bwMode="auto">
            <a:xfrm>
              <a:off x="2336" y="1543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3" name="Oval 76"/>
            <p:cNvSpPr>
              <a:spLocks noChangeAspect="1" noChangeArrowheads="1"/>
            </p:cNvSpPr>
            <p:nvPr/>
          </p:nvSpPr>
          <p:spPr bwMode="auto">
            <a:xfrm>
              <a:off x="2350" y="2022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4" name="Oval 78"/>
            <p:cNvSpPr>
              <a:spLocks noChangeAspect="1" noChangeArrowheads="1"/>
            </p:cNvSpPr>
            <p:nvPr/>
          </p:nvSpPr>
          <p:spPr bwMode="auto">
            <a:xfrm>
              <a:off x="3128" y="1937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5" name="Oval 79"/>
            <p:cNvSpPr>
              <a:spLocks noChangeAspect="1" noChangeArrowheads="1"/>
            </p:cNvSpPr>
            <p:nvPr/>
          </p:nvSpPr>
          <p:spPr bwMode="auto">
            <a:xfrm>
              <a:off x="3106" y="1558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6" name="Oval 80"/>
            <p:cNvSpPr>
              <a:spLocks noChangeAspect="1" noChangeArrowheads="1"/>
            </p:cNvSpPr>
            <p:nvPr/>
          </p:nvSpPr>
          <p:spPr bwMode="auto">
            <a:xfrm>
              <a:off x="2720" y="1807"/>
              <a:ext cx="235" cy="247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fr-FR" sz="1200" b="1" i="0">
                  <a:solidFill>
                    <a:srgbClr val="22228B"/>
                  </a:solidFill>
                  <a:cs typeface="Arial" charset="0"/>
                </a:rPr>
                <a:t>L</a:t>
              </a:r>
            </a:p>
          </p:txBody>
        </p:sp>
        <p:grpSp>
          <p:nvGrpSpPr>
            <p:cNvPr id="67" name="Group 82"/>
            <p:cNvGrpSpPr>
              <a:grpSpLocks/>
            </p:cNvGrpSpPr>
            <p:nvPr/>
          </p:nvGrpSpPr>
          <p:grpSpPr bwMode="auto">
            <a:xfrm>
              <a:off x="2720" y="1344"/>
              <a:ext cx="235" cy="321"/>
              <a:chOff x="687" y="1505"/>
              <a:chExt cx="235" cy="321"/>
            </a:xfrm>
          </p:grpSpPr>
          <p:sp>
            <p:nvSpPr>
              <p:cNvPr id="71" name="Oval 83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72" name="Line 84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68" name="Group 85"/>
            <p:cNvGrpSpPr>
              <a:grpSpLocks/>
            </p:cNvGrpSpPr>
            <p:nvPr/>
          </p:nvGrpSpPr>
          <p:grpSpPr bwMode="auto">
            <a:xfrm rot="10800000">
              <a:off x="2720" y="2132"/>
              <a:ext cx="235" cy="321"/>
              <a:chOff x="687" y="1505"/>
              <a:chExt cx="235" cy="321"/>
            </a:xfrm>
          </p:grpSpPr>
          <p:sp>
            <p:nvSpPr>
              <p:cNvPr id="69" name="Oval 86"/>
              <p:cNvSpPr>
                <a:spLocks noChangeAspect="1" noChangeArrowheads="1"/>
              </p:cNvSpPr>
              <p:nvPr/>
            </p:nvSpPr>
            <p:spPr bwMode="auto">
              <a:xfrm>
                <a:off x="692" y="1510"/>
                <a:ext cx="235" cy="215"/>
              </a:xfrm>
              <a:prstGeom prst="ellipse">
                <a:avLst/>
              </a:prstGeom>
              <a:gradFill rotWithShape="1">
                <a:gsLst>
                  <a:gs pos="100000">
                    <a:srgbClr val="576EAC"/>
                  </a:gs>
                  <a:gs pos="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70" name="Line 87"/>
              <p:cNvSpPr>
                <a:spLocks noChangeShapeType="1"/>
              </p:cNvSpPr>
              <p:nvPr/>
            </p:nvSpPr>
            <p:spPr bwMode="auto">
              <a:xfrm>
                <a:off x="806" y="1726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</p:grpSp>
      <p:grpSp>
        <p:nvGrpSpPr>
          <p:cNvPr id="73" name="Grouper 72"/>
          <p:cNvGrpSpPr/>
          <p:nvPr/>
        </p:nvGrpSpPr>
        <p:grpSpPr>
          <a:xfrm>
            <a:off x="971600" y="2450630"/>
            <a:ext cx="1861121" cy="2523672"/>
            <a:chOff x="971600" y="2204864"/>
            <a:chExt cx="1861121" cy="2523672"/>
          </a:xfrm>
        </p:grpSpPr>
        <p:sp>
          <p:nvSpPr>
            <p:cNvPr id="74" name="Text Box 52"/>
            <p:cNvSpPr txBox="1">
              <a:spLocks noChangeArrowheads="1"/>
            </p:cNvSpPr>
            <p:nvPr/>
          </p:nvSpPr>
          <p:spPr bwMode="auto">
            <a:xfrm>
              <a:off x="1306768" y="4221088"/>
              <a:ext cx="1229258" cy="5074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1- </a:t>
              </a:r>
              <a:r>
                <a:rPr lang="fr-FR" sz="1400" i="0" dirty="0" smtClean="0">
                  <a:cs typeface="Arial" charset="0"/>
                </a:rPr>
                <a:t>collection </a:t>
              </a:r>
              <a:endParaRPr lang="fr-FR" sz="140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d'individus</a:t>
              </a:r>
            </a:p>
          </p:txBody>
        </p:sp>
        <p:grpSp>
          <p:nvGrpSpPr>
            <p:cNvPr id="75" name="Group 60"/>
            <p:cNvGrpSpPr>
              <a:grpSpLocks/>
            </p:cNvGrpSpPr>
            <p:nvPr/>
          </p:nvGrpSpPr>
          <p:grpSpPr bwMode="auto">
            <a:xfrm>
              <a:off x="1534146" y="2780927"/>
              <a:ext cx="373063" cy="509588"/>
              <a:chOff x="687" y="1505"/>
              <a:chExt cx="235" cy="321"/>
            </a:xfrm>
          </p:grpSpPr>
          <p:sp>
            <p:nvSpPr>
              <p:cNvPr id="92" name="Oval 4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93" name="Line 5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76" name="Group 61"/>
            <p:cNvGrpSpPr>
              <a:grpSpLocks/>
            </p:cNvGrpSpPr>
            <p:nvPr/>
          </p:nvGrpSpPr>
          <p:grpSpPr bwMode="auto">
            <a:xfrm>
              <a:off x="2158033" y="2792040"/>
              <a:ext cx="373063" cy="509588"/>
              <a:chOff x="687" y="1505"/>
              <a:chExt cx="235" cy="321"/>
            </a:xfrm>
          </p:grpSpPr>
          <p:sp>
            <p:nvSpPr>
              <p:cNvPr id="90" name="Oval 62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91" name="Line 63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77" name="Group 64"/>
            <p:cNvGrpSpPr>
              <a:grpSpLocks/>
            </p:cNvGrpSpPr>
            <p:nvPr/>
          </p:nvGrpSpPr>
          <p:grpSpPr bwMode="auto">
            <a:xfrm>
              <a:off x="2459658" y="3388940"/>
              <a:ext cx="373063" cy="509588"/>
              <a:chOff x="687" y="1505"/>
              <a:chExt cx="235" cy="321"/>
            </a:xfrm>
          </p:grpSpPr>
          <p:sp>
            <p:nvSpPr>
              <p:cNvPr id="88" name="Oval 65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89" name="Line 6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78" name="Group 67"/>
            <p:cNvGrpSpPr>
              <a:grpSpLocks/>
            </p:cNvGrpSpPr>
            <p:nvPr/>
          </p:nvGrpSpPr>
          <p:grpSpPr bwMode="auto">
            <a:xfrm>
              <a:off x="1824658" y="3577852"/>
              <a:ext cx="373063" cy="509588"/>
              <a:chOff x="687" y="1505"/>
              <a:chExt cx="235" cy="321"/>
            </a:xfrm>
          </p:grpSpPr>
          <p:sp>
            <p:nvSpPr>
              <p:cNvPr id="86" name="Oval 68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87" name="Line 69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79" name="Group 70"/>
            <p:cNvGrpSpPr>
              <a:grpSpLocks/>
            </p:cNvGrpSpPr>
            <p:nvPr/>
          </p:nvGrpSpPr>
          <p:grpSpPr bwMode="auto">
            <a:xfrm>
              <a:off x="1043608" y="3287340"/>
              <a:ext cx="373063" cy="509588"/>
              <a:chOff x="687" y="1505"/>
              <a:chExt cx="235" cy="321"/>
            </a:xfrm>
          </p:grpSpPr>
          <p:sp>
            <p:nvSpPr>
              <p:cNvPr id="84" name="Oval 71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85" name="Line 72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sp>
          <p:nvSpPr>
            <p:cNvPr id="80" name="Oval 4"/>
            <p:cNvSpPr>
              <a:spLocks noChangeAspect="1" noChangeArrowheads="1"/>
            </p:cNvSpPr>
            <p:nvPr/>
          </p:nvSpPr>
          <p:spPr bwMode="auto">
            <a:xfrm>
              <a:off x="971600" y="249289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81" name="Line 56"/>
            <p:cNvSpPr>
              <a:spLocks noChangeShapeType="1"/>
            </p:cNvSpPr>
            <p:nvPr/>
          </p:nvSpPr>
          <p:spPr bwMode="auto">
            <a:xfrm>
              <a:off x="1152575" y="2835796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82" name="Oval 4"/>
            <p:cNvSpPr>
              <a:spLocks noChangeAspect="1" noChangeArrowheads="1"/>
            </p:cNvSpPr>
            <p:nvPr/>
          </p:nvSpPr>
          <p:spPr bwMode="auto">
            <a:xfrm>
              <a:off x="1835696" y="2204864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83" name="Line 56"/>
            <p:cNvSpPr>
              <a:spLocks noChangeShapeType="1"/>
            </p:cNvSpPr>
            <p:nvPr/>
          </p:nvSpPr>
          <p:spPr bwMode="auto">
            <a:xfrm>
              <a:off x="2016671" y="2547764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</p:grpSp>
      <p:grpSp>
        <p:nvGrpSpPr>
          <p:cNvPr id="94" name="Grouper 93"/>
          <p:cNvGrpSpPr/>
          <p:nvPr/>
        </p:nvGrpSpPr>
        <p:grpSpPr>
          <a:xfrm>
            <a:off x="5291758" y="2345954"/>
            <a:ext cx="3363913" cy="2628348"/>
            <a:chOff x="5291758" y="2345953"/>
            <a:chExt cx="3363913" cy="2628348"/>
          </a:xfrm>
        </p:grpSpPr>
        <p:sp>
          <p:nvSpPr>
            <p:cNvPr id="95" name="Text Box 54"/>
            <p:cNvSpPr txBox="1">
              <a:spLocks noChangeArrowheads="1"/>
            </p:cNvSpPr>
            <p:nvPr/>
          </p:nvSpPr>
          <p:spPr bwMode="auto">
            <a:xfrm>
              <a:off x="5562507" y="4466853"/>
              <a:ext cx="1233328" cy="507448"/>
            </a:xfrm>
            <a:prstGeom prst="rect">
              <a:avLst/>
            </a:prstGeom>
            <a:solidFill>
              <a:srgbClr val="82CA3A">
                <a:alpha val="50000"/>
              </a:srgbClr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solidFill>
                    <a:srgbClr val="008000"/>
                  </a:solidFill>
                  <a:cs typeface="Arial" charset="0"/>
                </a:rPr>
                <a:t>3- </a:t>
              </a:r>
              <a:r>
                <a:rPr lang="fr-FR" sz="1400" i="0" dirty="0" smtClean="0">
                  <a:solidFill>
                    <a:srgbClr val="008000"/>
                  </a:solidFill>
                  <a:cs typeface="Arial" charset="0"/>
                </a:rPr>
                <a:t>équipe</a:t>
              </a:r>
              <a:endParaRPr lang="fr-FR" sz="1400" i="0" dirty="0">
                <a:solidFill>
                  <a:srgbClr val="008000"/>
                </a:solidFill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solidFill>
                    <a:srgbClr val="008000"/>
                  </a:solidFill>
                  <a:cs typeface="Arial" charset="0"/>
                </a:rPr>
                <a:t>performante</a:t>
              </a:r>
            </a:p>
          </p:txBody>
        </p:sp>
        <p:sp>
          <p:nvSpPr>
            <p:cNvPr id="96" name="Oval 89"/>
            <p:cNvSpPr>
              <a:spLocks noChangeAspect="1" noChangeArrowheads="1"/>
            </p:cNvSpPr>
            <p:nvPr/>
          </p:nvSpPr>
          <p:spPr bwMode="auto">
            <a:xfrm>
              <a:off x="5453683" y="2768228"/>
              <a:ext cx="1439863" cy="1439863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7" name="Oval 90"/>
            <p:cNvSpPr>
              <a:spLocks noChangeAspect="1" noChangeArrowheads="1"/>
            </p:cNvSpPr>
            <p:nvPr/>
          </p:nvSpPr>
          <p:spPr bwMode="auto">
            <a:xfrm>
              <a:off x="5494958" y="27809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8" name="Oval 91"/>
            <p:cNvSpPr>
              <a:spLocks noChangeAspect="1" noChangeArrowheads="1"/>
            </p:cNvSpPr>
            <p:nvPr/>
          </p:nvSpPr>
          <p:spPr bwMode="auto">
            <a:xfrm>
              <a:off x="5291758" y="33571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9" name="Oval 92"/>
            <p:cNvSpPr>
              <a:spLocks noChangeAspect="1" noChangeArrowheads="1"/>
            </p:cNvSpPr>
            <p:nvPr/>
          </p:nvSpPr>
          <p:spPr bwMode="auto">
            <a:xfrm>
              <a:off x="6647483" y="35730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00" name="Oval 93"/>
            <p:cNvSpPr>
              <a:spLocks noChangeAspect="1" noChangeArrowheads="1"/>
            </p:cNvSpPr>
            <p:nvPr/>
          </p:nvSpPr>
          <p:spPr bwMode="auto">
            <a:xfrm>
              <a:off x="6660183" y="306826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01" name="Oval 96"/>
            <p:cNvSpPr>
              <a:spLocks noChangeAspect="1" noChangeArrowheads="1"/>
            </p:cNvSpPr>
            <p:nvPr/>
          </p:nvSpPr>
          <p:spPr bwMode="auto">
            <a:xfrm>
              <a:off x="6142658" y="26158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02" name="Oval 99"/>
            <p:cNvSpPr>
              <a:spLocks noChangeAspect="1" noChangeArrowheads="1"/>
            </p:cNvSpPr>
            <p:nvPr/>
          </p:nvSpPr>
          <p:spPr bwMode="auto">
            <a:xfrm rot="10800000">
              <a:off x="6156946" y="40048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03" name="Oval 101"/>
            <p:cNvSpPr>
              <a:spLocks noChangeAspect="1" noChangeArrowheads="1"/>
            </p:cNvSpPr>
            <p:nvPr/>
          </p:nvSpPr>
          <p:spPr bwMode="auto">
            <a:xfrm>
              <a:off x="7206283" y="2345953"/>
              <a:ext cx="1449388" cy="976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fr-FR" sz="1300" b="1" i="0" dirty="0" smtClean="0">
                  <a:solidFill>
                    <a:srgbClr val="10253F"/>
                  </a:solidFill>
                  <a:cs typeface="Arial" charset="0"/>
                </a:rPr>
                <a:t>Vision et culture partagées</a:t>
              </a:r>
              <a:endParaRPr lang="fr-FR" sz="1300" b="1" i="0" dirty="0">
                <a:solidFill>
                  <a:srgbClr val="10253F"/>
                </a:solidFill>
                <a:cs typeface="Arial" charset="0"/>
              </a:endParaRPr>
            </a:p>
          </p:txBody>
        </p:sp>
        <p:sp>
          <p:nvSpPr>
            <p:cNvPr id="104" name="Line 102"/>
            <p:cNvSpPr>
              <a:spLocks noChangeShapeType="1"/>
            </p:cNvSpPr>
            <p:nvPr/>
          </p:nvSpPr>
          <p:spPr bwMode="auto">
            <a:xfrm>
              <a:off x="6607796" y="2780928"/>
              <a:ext cx="557213" cy="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05" name="Line 103"/>
            <p:cNvSpPr>
              <a:spLocks noChangeShapeType="1"/>
            </p:cNvSpPr>
            <p:nvPr/>
          </p:nvSpPr>
          <p:spPr bwMode="auto">
            <a:xfrm flipV="1">
              <a:off x="5939458" y="2858716"/>
              <a:ext cx="1077913" cy="138113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06" name="Line 104"/>
            <p:cNvSpPr>
              <a:spLocks noChangeShapeType="1"/>
            </p:cNvSpPr>
            <p:nvPr/>
          </p:nvSpPr>
          <p:spPr bwMode="auto">
            <a:xfrm flipV="1">
              <a:off x="5864846" y="3141291"/>
              <a:ext cx="1390650" cy="669925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07" name="Line 105"/>
            <p:cNvSpPr>
              <a:spLocks noChangeShapeType="1"/>
            </p:cNvSpPr>
            <p:nvPr/>
          </p:nvSpPr>
          <p:spPr bwMode="auto">
            <a:xfrm flipV="1">
              <a:off x="6948264" y="2995240"/>
              <a:ext cx="221507" cy="7371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08" name="Line 106"/>
            <p:cNvSpPr>
              <a:spLocks noChangeShapeType="1"/>
            </p:cNvSpPr>
            <p:nvPr/>
          </p:nvSpPr>
          <p:spPr bwMode="auto">
            <a:xfrm flipV="1">
              <a:off x="6588746" y="3301628"/>
              <a:ext cx="815975" cy="77470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09" name="Line 107"/>
            <p:cNvSpPr>
              <a:spLocks noChangeShapeType="1"/>
            </p:cNvSpPr>
            <p:nvPr/>
          </p:nvSpPr>
          <p:spPr bwMode="auto">
            <a:xfrm flipV="1">
              <a:off x="6947521" y="3266703"/>
              <a:ext cx="361950" cy="306388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10" name="Oval 91"/>
            <p:cNvSpPr>
              <a:spLocks noChangeAspect="1" noChangeArrowheads="1"/>
            </p:cNvSpPr>
            <p:nvPr/>
          </p:nvSpPr>
          <p:spPr bwMode="auto">
            <a:xfrm>
              <a:off x="5567983" y="3844553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11" name="Line 105"/>
            <p:cNvSpPr>
              <a:spLocks noChangeShapeType="1"/>
            </p:cNvSpPr>
            <p:nvPr/>
          </p:nvSpPr>
          <p:spPr bwMode="auto">
            <a:xfrm flipV="1">
              <a:off x="5724129" y="3068959"/>
              <a:ext cx="1440160" cy="432047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85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>
                <a:solidFill>
                  <a:schemeClr val="accent5">
                    <a:lumMod val="10000"/>
                  </a:schemeClr>
                </a:solidFill>
              </a:rPr>
              <a:t>SCHUTZ : les 3 conditions de l'engagement</a:t>
            </a:r>
            <a:endParaRPr lang="fr-FR" dirty="0" smtClean="0">
              <a:solidFill>
                <a:schemeClr val="accent5">
                  <a:lumMod val="10000"/>
                </a:schemeClr>
              </a:solidFill>
              <a:cs typeface="+mj-cs"/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0"/>
              <a:buChar char="§"/>
              <a:defRPr/>
            </a:pPr>
            <a:r>
              <a:rPr lang="fr-FR" dirty="0" smtClean="0">
                <a:solidFill>
                  <a:srgbClr val="C11D76"/>
                </a:solidFill>
                <a:cs typeface="+mn-cs"/>
              </a:rPr>
              <a:t>ICO : 3 conditions de l'engagement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202238" y="2247900"/>
            <a:ext cx="2300287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b="0" i="0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Dedans / dehors</a:t>
            </a:r>
          </a:p>
          <a:p>
            <a:pPr>
              <a:defRPr/>
            </a:pPr>
            <a:r>
              <a:rPr lang="fr-FR" sz="1400" i="0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" Je me sens important "</a:t>
            </a:r>
          </a:p>
          <a:p>
            <a:pPr>
              <a:defRPr/>
            </a:pPr>
            <a:endParaRPr lang="fr-FR" sz="1400" b="0" i="0" dirty="0">
              <a:solidFill>
                <a:srgbClr val="00009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354763" y="4259263"/>
            <a:ext cx="238125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b="0" i="0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En haut / En bas</a:t>
            </a:r>
          </a:p>
          <a:p>
            <a:pPr>
              <a:defRPr/>
            </a:pPr>
            <a:r>
              <a:rPr lang="fr-FR" sz="1400" i="0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" Je me sens compétent "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-169485" y="4230688"/>
            <a:ext cx="3023810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fr-FR" sz="1400" b="0" i="0" dirty="0">
                <a:solidFill>
                  <a:srgbClr val="000090"/>
                </a:solidFill>
              </a:rPr>
              <a:t>Proche / lointain</a:t>
            </a:r>
          </a:p>
          <a:p>
            <a:pPr algn="r"/>
            <a:r>
              <a:rPr lang="fr-FR" sz="1400" i="0" dirty="0">
                <a:solidFill>
                  <a:srgbClr val="000090"/>
                </a:solidFill>
              </a:rPr>
              <a:t>" Je me sens apprécié "</a:t>
            </a:r>
          </a:p>
          <a:p>
            <a:pPr algn="r"/>
            <a:endParaRPr lang="fr-FR" sz="1400" b="0" i="0" dirty="0">
              <a:solidFill>
                <a:srgbClr val="000090"/>
              </a:solidFill>
            </a:endParaRPr>
          </a:p>
        </p:txBody>
      </p:sp>
      <p:sp>
        <p:nvSpPr>
          <p:cNvPr id="50182" name="Oval 4"/>
          <p:cNvSpPr>
            <a:spLocks noChangeAspect="1" noChangeArrowheads="1"/>
          </p:cNvSpPr>
          <p:nvPr/>
        </p:nvSpPr>
        <p:spPr bwMode="auto">
          <a:xfrm>
            <a:off x="4006850" y="1989138"/>
            <a:ext cx="1152525" cy="1152525"/>
          </a:xfrm>
          <a:prstGeom prst="ellipse">
            <a:avLst/>
          </a:prstGeom>
          <a:solidFill>
            <a:srgbClr val="92B74D">
              <a:alpha val="50195"/>
            </a:srgbClr>
          </a:solidFill>
          <a:ln w="12700">
            <a:solidFill>
              <a:srgbClr val="92B74D"/>
            </a:solidFill>
            <a:round/>
            <a:headEnd/>
            <a:tailEnd/>
          </a:ln>
        </p:spPr>
        <p:txBody>
          <a:bodyPr wrap="none" lIns="18000" tIns="10800" rIns="18000" bIns="10800" anchor="ctr"/>
          <a:lstStyle/>
          <a:p>
            <a:pPr algn="ctr"/>
            <a:r>
              <a:rPr lang="fr-FR" sz="1600" i="0">
                <a:solidFill>
                  <a:srgbClr val="008000"/>
                </a:solidFill>
                <a:cs typeface="Arial" charset="0"/>
              </a:rPr>
              <a:t>Inclusion</a:t>
            </a:r>
          </a:p>
        </p:txBody>
      </p:sp>
      <p:sp>
        <p:nvSpPr>
          <p:cNvPr id="50183" name="Oval 6"/>
          <p:cNvSpPr>
            <a:spLocks noChangeAspect="1" noChangeArrowheads="1"/>
          </p:cNvSpPr>
          <p:nvPr/>
        </p:nvSpPr>
        <p:spPr bwMode="auto">
          <a:xfrm>
            <a:off x="2846388" y="3952875"/>
            <a:ext cx="1152525" cy="1152525"/>
          </a:xfrm>
          <a:prstGeom prst="ellipse">
            <a:avLst/>
          </a:prstGeom>
          <a:solidFill>
            <a:srgbClr val="92B74D">
              <a:alpha val="50195"/>
            </a:srgbClr>
          </a:solidFill>
          <a:ln w="12700">
            <a:solidFill>
              <a:srgbClr val="92B74D"/>
            </a:solidFill>
            <a:round/>
            <a:headEnd/>
            <a:tailEnd/>
          </a:ln>
        </p:spPr>
        <p:txBody>
          <a:bodyPr wrap="none" lIns="0" tIns="10800" rIns="0" bIns="10800" anchor="ctr"/>
          <a:lstStyle/>
          <a:p>
            <a:pPr algn="ctr"/>
            <a:r>
              <a:rPr lang="fr-FR" sz="1600" i="0">
                <a:solidFill>
                  <a:srgbClr val="008000"/>
                </a:solidFill>
                <a:cs typeface="Arial" charset="0"/>
              </a:rPr>
              <a:t>Ouverture</a:t>
            </a:r>
          </a:p>
        </p:txBody>
      </p:sp>
      <p:sp>
        <p:nvSpPr>
          <p:cNvPr id="50184" name="Oval 7"/>
          <p:cNvSpPr>
            <a:spLocks noChangeAspect="1" noChangeArrowheads="1"/>
          </p:cNvSpPr>
          <p:nvPr/>
        </p:nvSpPr>
        <p:spPr bwMode="auto">
          <a:xfrm>
            <a:off x="5130800" y="3952875"/>
            <a:ext cx="1152525" cy="1152525"/>
          </a:xfrm>
          <a:prstGeom prst="ellipse">
            <a:avLst/>
          </a:prstGeom>
          <a:solidFill>
            <a:srgbClr val="92B74D">
              <a:alpha val="50195"/>
            </a:srgbClr>
          </a:solidFill>
          <a:ln w="12700">
            <a:solidFill>
              <a:srgbClr val="92B74D"/>
            </a:solidFill>
            <a:round/>
            <a:headEnd/>
            <a:tailEnd/>
          </a:ln>
        </p:spPr>
        <p:txBody>
          <a:bodyPr wrap="none" lIns="18000" tIns="10800" rIns="18000" bIns="10800" anchor="ctr"/>
          <a:lstStyle/>
          <a:p>
            <a:pPr algn="ctr"/>
            <a:r>
              <a:rPr lang="fr-FR" sz="1600" i="0">
                <a:solidFill>
                  <a:srgbClr val="008000"/>
                </a:solidFill>
                <a:cs typeface="Arial" charset="0"/>
              </a:rPr>
              <a:t>Contrôle</a:t>
            </a:r>
          </a:p>
        </p:txBody>
      </p:sp>
      <p:sp>
        <p:nvSpPr>
          <p:cNvPr id="8" name="Flèche en arc 7"/>
          <p:cNvSpPr/>
          <p:nvPr/>
        </p:nvSpPr>
        <p:spPr bwMode="auto">
          <a:xfrm rot="17531778">
            <a:off x="3453606" y="3051969"/>
            <a:ext cx="1089025" cy="101758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128794"/>
              <a:gd name="adj5" fmla="val 12500"/>
            </a:avLst>
          </a:prstGeom>
          <a:solidFill>
            <a:srgbClr val="92B74D"/>
          </a:solidFill>
          <a:ln w="9525" cap="flat" cmpd="sng" algn="ctr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36000" tIns="36000" rIns="36000" bIns="36000">
            <a:spAutoFit/>
          </a:bodyPr>
          <a:lstStyle/>
          <a:p>
            <a:pPr>
              <a:defRPr/>
            </a:pPr>
            <a:endParaRPr lang="fr-FR" dirty="0">
              <a:ea typeface="ＭＳ Ｐゴシック" charset="0"/>
              <a:cs typeface="Arial" charset="0"/>
            </a:endParaRPr>
          </a:p>
        </p:txBody>
      </p:sp>
      <p:sp>
        <p:nvSpPr>
          <p:cNvPr id="21" name="Flèche en arc 20"/>
          <p:cNvSpPr/>
          <p:nvPr/>
        </p:nvSpPr>
        <p:spPr bwMode="auto">
          <a:xfrm rot="2804837">
            <a:off x="4633119" y="3012282"/>
            <a:ext cx="1087437" cy="10160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128794"/>
              <a:gd name="adj5" fmla="val 12500"/>
            </a:avLst>
          </a:prstGeom>
          <a:solidFill>
            <a:srgbClr val="92B74D"/>
          </a:solidFill>
          <a:ln w="9525" cap="flat" cmpd="sng" algn="ctr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36000" tIns="36000" rIns="36000" bIns="36000">
            <a:spAutoFit/>
          </a:bodyPr>
          <a:lstStyle/>
          <a:p>
            <a:pPr>
              <a:defRPr/>
            </a:pPr>
            <a:endParaRPr lang="fr-FR" dirty="0">
              <a:ea typeface="ＭＳ Ｐゴシック" charset="0"/>
              <a:cs typeface="Arial" charset="0"/>
            </a:endParaRPr>
          </a:p>
        </p:txBody>
      </p:sp>
      <p:sp>
        <p:nvSpPr>
          <p:cNvPr id="22" name="Flèche en arc 21"/>
          <p:cNvSpPr/>
          <p:nvPr/>
        </p:nvSpPr>
        <p:spPr bwMode="auto">
          <a:xfrm rot="10497183">
            <a:off x="4024313" y="4211638"/>
            <a:ext cx="1085850" cy="10160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128794"/>
              <a:gd name="adj5" fmla="val 12500"/>
            </a:avLst>
          </a:prstGeom>
          <a:solidFill>
            <a:srgbClr val="92B74D"/>
          </a:solidFill>
          <a:ln w="9525" cap="flat" cmpd="sng" algn="ctr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36000" tIns="36000" rIns="36000" bIns="36000">
            <a:spAutoFit/>
          </a:bodyPr>
          <a:lstStyle/>
          <a:p>
            <a:pPr>
              <a:defRPr/>
            </a:pPr>
            <a:endParaRPr lang="fr-FR" dirty="0">
              <a:ea typeface="ＭＳ Ｐゴシック" charset="0"/>
              <a:cs typeface="Arial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478463" y="5148263"/>
            <a:ext cx="2662237" cy="461962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fr-FR" sz="1200" b="0" i="0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règles – contribution - compétence – influence – autonomie – choisir - liberté – </a:t>
            </a:r>
            <a:r>
              <a:rPr lang="fr-FR" sz="1200" b="0" i="0" u="sng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responsabilité</a:t>
            </a:r>
          </a:p>
          <a:p>
            <a:pPr>
              <a:defRPr/>
            </a:pPr>
            <a:endParaRPr lang="fr-FR" sz="1200" b="0" i="0" dirty="0">
              <a:solidFill>
                <a:srgbClr val="000090"/>
              </a:solidFill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fr-FR" sz="1200" b="0" i="0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≠ humiliation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808163" y="5110163"/>
            <a:ext cx="2662237" cy="461962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fr-FR" sz="1200" b="0" i="0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humanité – ressenti – émotions conscience des besoins – signes de reconnaissance – dire et entendre les choses</a:t>
            </a:r>
          </a:p>
          <a:p>
            <a:pPr>
              <a:defRPr/>
            </a:pPr>
            <a:endParaRPr lang="fr-FR" sz="900" b="0" i="0" dirty="0">
              <a:solidFill>
                <a:srgbClr val="000090"/>
              </a:solidFill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fr-FR" sz="1200" b="0" i="0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≠ rejet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618163" y="2887663"/>
            <a:ext cx="2039937" cy="31750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fr-FR" sz="1200" b="0" i="0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appartenance - participation – sollicitation</a:t>
            </a:r>
          </a:p>
          <a:p>
            <a:pPr>
              <a:defRPr/>
            </a:pPr>
            <a:endParaRPr lang="fr-FR" sz="1200" b="0" i="0" dirty="0">
              <a:solidFill>
                <a:srgbClr val="000090"/>
              </a:solidFill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fr-FR" sz="1200" b="0" i="0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≠ exclusion, abandon </a:t>
            </a:r>
          </a:p>
        </p:txBody>
      </p:sp>
    </p:spTree>
    <p:extLst>
      <p:ext uri="{BB962C8B-B14F-4D97-AF65-F5344CB8AC3E}">
        <p14:creationId xmlns:p14="http://schemas.microsoft.com/office/powerpoint/2010/main" val="14058353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85947" y="6500814"/>
            <a:ext cx="406393" cy="2308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19" indent="-2857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79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1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37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56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27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39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14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 dirty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8</a:t>
            </a:fld>
            <a:endParaRPr lang="fr-FR" sz="900" i="0" dirty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>
                <a:solidFill>
                  <a:schemeClr val="tx2">
                    <a:lumMod val="50000"/>
                  </a:schemeClr>
                </a:solidFill>
              </a:rPr>
              <a:t>le stade </a:t>
            </a:r>
            <a:r>
              <a:rPr lang="fr-FR" sz="4000" dirty="0">
                <a:solidFill>
                  <a:srgbClr val="3366FF"/>
                </a:solidFill>
              </a:rPr>
              <a:t>1</a:t>
            </a:r>
          </a:p>
        </p:txBody>
      </p:sp>
      <p:cxnSp>
        <p:nvCxnSpPr>
          <p:cNvPr id="28" name="Connecteur droit 27"/>
          <p:cNvCxnSpPr/>
          <p:nvPr/>
        </p:nvCxnSpPr>
        <p:spPr bwMode="auto">
          <a:xfrm>
            <a:off x="5974432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ZoneTexte 28"/>
          <p:cNvSpPr txBox="1"/>
          <p:nvPr/>
        </p:nvSpPr>
        <p:spPr>
          <a:xfrm>
            <a:off x="4117331" y="658912"/>
            <a:ext cx="1870813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caractéristiques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l'équipe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919090" y="658912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du leader</a:t>
            </a:r>
          </a:p>
        </p:txBody>
      </p:sp>
      <p:cxnSp>
        <p:nvCxnSpPr>
          <p:cNvPr id="31" name="Connecteur droit 30"/>
          <p:cNvCxnSpPr/>
          <p:nvPr/>
        </p:nvCxnSpPr>
        <p:spPr bwMode="auto">
          <a:xfrm>
            <a:off x="7447632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ZoneTexte 31"/>
          <p:cNvSpPr txBox="1"/>
          <p:nvPr/>
        </p:nvSpPr>
        <p:spPr>
          <a:xfrm>
            <a:off x="7443093" y="658912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l'équipier</a:t>
            </a:r>
          </a:p>
        </p:txBody>
      </p:sp>
      <p:grpSp>
        <p:nvGrpSpPr>
          <p:cNvPr id="33" name="Grouper 32"/>
          <p:cNvGrpSpPr/>
          <p:nvPr/>
        </p:nvGrpSpPr>
        <p:grpSpPr>
          <a:xfrm>
            <a:off x="1352425" y="1298502"/>
            <a:ext cx="1861121" cy="2523672"/>
            <a:chOff x="971600" y="2204864"/>
            <a:chExt cx="1861121" cy="2523672"/>
          </a:xfrm>
        </p:grpSpPr>
        <p:sp>
          <p:nvSpPr>
            <p:cNvPr id="34" name="Text Box 52"/>
            <p:cNvSpPr txBox="1">
              <a:spLocks noChangeArrowheads="1"/>
            </p:cNvSpPr>
            <p:nvPr/>
          </p:nvSpPr>
          <p:spPr bwMode="auto">
            <a:xfrm>
              <a:off x="1285982" y="4221088"/>
              <a:ext cx="1229258" cy="5074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1- </a:t>
              </a:r>
              <a:r>
                <a:rPr lang="fr-FR" sz="1400" i="0" dirty="0" smtClean="0">
                  <a:cs typeface="Arial" charset="0"/>
                </a:rPr>
                <a:t>collection </a:t>
              </a:r>
              <a:endParaRPr lang="fr-FR" sz="140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d'individus</a:t>
              </a:r>
            </a:p>
          </p:txBody>
        </p:sp>
        <p:grpSp>
          <p:nvGrpSpPr>
            <p:cNvPr id="35" name="Group 60"/>
            <p:cNvGrpSpPr>
              <a:grpSpLocks/>
            </p:cNvGrpSpPr>
            <p:nvPr/>
          </p:nvGrpSpPr>
          <p:grpSpPr bwMode="auto">
            <a:xfrm>
              <a:off x="1534146" y="2780927"/>
              <a:ext cx="373063" cy="509588"/>
              <a:chOff x="687" y="1505"/>
              <a:chExt cx="235" cy="321"/>
            </a:xfrm>
          </p:grpSpPr>
          <p:sp>
            <p:nvSpPr>
              <p:cNvPr id="52" name="Oval 4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53" name="Line 5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36" name="Group 61"/>
            <p:cNvGrpSpPr>
              <a:grpSpLocks/>
            </p:cNvGrpSpPr>
            <p:nvPr/>
          </p:nvGrpSpPr>
          <p:grpSpPr bwMode="auto">
            <a:xfrm>
              <a:off x="2158033" y="2792040"/>
              <a:ext cx="373063" cy="509588"/>
              <a:chOff x="687" y="1505"/>
              <a:chExt cx="235" cy="321"/>
            </a:xfrm>
          </p:grpSpPr>
          <p:sp>
            <p:nvSpPr>
              <p:cNvPr id="50" name="Oval 62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51" name="Line 63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37" name="Group 64"/>
            <p:cNvGrpSpPr>
              <a:grpSpLocks/>
            </p:cNvGrpSpPr>
            <p:nvPr/>
          </p:nvGrpSpPr>
          <p:grpSpPr bwMode="auto">
            <a:xfrm>
              <a:off x="2459658" y="3388940"/>
              <a:ext cx="373063" cy="509588"/>
              <a:chOff x="687" y="1505"/>
              <a:chExt cx="235" cy="321"/>
            </a:xfrm>
          </p:grpSpPr>
          <p:sp>
            <p:nvSpPr>
              <p:cNvPr id="48" name="Oval 65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49" name="Line 6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38" name="Group 67"/>
            <p:cNvGrpSpPr>
              <a:grpSpLocks/>
            </p:cNvGrpSpPr>
            <p:nvPr/>
          </p:nvGrpSpPr>
          <p:grpSpPr bwMode="auto">
            <a:xfrm>
              <a:off x="1824658" y="3577852"/>
              <a:ext cx="373063" cy="509588"/>
              <a:chOff x="687" y="1505"/>
              <a:chExt cx="235" cy="321"/>
            </a:xfrm>
          </p:grpSpPr>
          <p:sp>
            <p:nvSpPr>
              <p:cNvPr id="46" name="Oval 68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47" name="Line 69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39" name="Group 70"/>
            <p:cNvGrpSpPr>
              <a:grpSpLocks/>
            </p:cNvGrpSpPr>
            <p:nvPr/>
          </p:nvGrpSpPr>
          <p:grpSpPr bwMode="auto">
            <a:xfrm>
              <a:off x="1043608" y="3287340"/>
              <a:ext cx="373063" cy="509588"/>
              <a:chOff x="687" y="1505"/>
              <a:chExt cx="235" cy="321"/>
            </a:xfrm>
          </p:grpSpPr>
          <p:sp>
            <p:nvSpPr>
              <p:cNvPr id="44" name="Oval 71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45" name="Line 72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sp>
          <p:nvSpPr>
            <p:cNvPr id="40" name="Oval 4"/>
            <p:cNvSpPr>
              <a:spLocks noChangeAspect="1" noChangeArrowheads="1"/>
            </p:cNvSpPr>
            <p:nvPr/>
          </p:nvSpPr>
          <p:spPr bwMode="auto">
            <a:xfrm>
              <a:off x="971600" y="249289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1" name="Line 56"/>
            <p:cNvSpPr>
              <a:spLocks noChangeShapeType="1"/>
            </p:cNvSpPr>
            <p:nvPr/>
          </p:nvSpPr>
          <p:spPr bwMode="auto">
            <a:xfrm>
              <a:off x="1152575" y="2835796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2" name="Oval 4"/>
            <p:cNvSpPr>
              <a:spLocks noChangeAspect="1" noChangeArrowheads="1"/>
            </p:cNvSpPr>
            <p:nvPr/>
          </p:nvSpPr>
          <p:spPr bwMode="auto">
            <a:xfrm>
              <a:off x="1835696" y="2204864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3" name="Line 56"/>
            <p:cNvSpPr>
              <a:spLocks noChangeShapeType="1"/>
            </p:cNvSpPr>
            <p:nvPr/>
          </p:nvSpPr>
          <p:spPr bwMode="auto">
            <a:xfrm>
              <a:off x="2016671" y="2547764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058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7873999" y="5105400"/>
            <a:ext cx="72689" cy="349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35993" tIns="35993" rIns="35993" bIns="35993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239" eaLnBrk="0" hangingPunct="0"/>
            <a:endParaRPr lang="fr-FR"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/>
              <a:t>le stade </a:t>
            </a:r>
            <a:r>
              <a:rPr lang="fr-FR" sz="3400" dirty="0">
                <a:solidFill>
                  <a:srgbClr val="3366FF"/>
                </a:solidFill>
              </a:rPr>
              <a:t>1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8162135" y="6500814"/>
            <a:ext cx="406393" cy="230816"/>
          </a:xfrm>
        </p:spPr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176338"/>
            <a:ext cx="87439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810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48638" y="6500813"/>
            <a:ext cx="481012" cy="233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 dirty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10</a:t>
            </a:fld>
            <a:endParaRPr lang="fr-FR" sz="900" i="0" dirty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 smtClean="0">
                <a:solidFill>
                  <a:schemeClr val="tx2">
                    <a:lumMod val="50000"/>
                  </a:schemeClr>
                </a:solidFill>
              </a:rPr>
              <a:t>le</a:t>
            </a:r>
            <a:r>
              <a:rPr lang="fr-FR" sz="3200" dirty="0">
                <a:solidFill>
                  <a:schemeClr val="tx2">
                    <a:lumMod val="50000"/>
                  </a:schemeClr>
                </a:solidFill>
              </a:rPr>
              <a:t> stade </a:t>
            </a:r>
            <a:r>
              <a:rPr lang="fr-FR" sz="4000" dirty="0" smtClean="0">
                <a:solidFill>
                  <a:srgbClr val="3366FF"/>
                </a:solidFill>
              </a:rPr>
              <a:t>1</a:t>
            </a:r>
            <a:endParaRPr lang="fr-FR" sz="4000" dirty="0">
              <a:solidFill>
                <a:srgbClr val="3366FF"/>
              </a:solidFill>
            </a:endParaRPr>
          </a:p>
        </p:txBody>
      </p:sp>
      <p:grpSp>
        <p:nvGrpSpPr>
          <p:cNvPr id="66" name="Grouper 65"/>
          <p:cNvGrpSpPr/>
          <p:nvPr/>
        </p:nvGrpSpPr>
        <p:grpSpPr>
          <a:xfrm>
            <a:off x="1352425" y="1298502"/>
            <a:ext cx="1861121" cy="2523672"/>
            <a:chOff x="971600" y="2204864"/>
            <a:chExt cx="1861121" cy="2523672"/>
          </a:xfrm>
        </p:grpSpPr>
        <p:sp>
          <p:nvSpPr>
            <p:cNvPr id="67" name="Text Box 52">
              <a:hlinkClick r:id="rId3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1330735" y="4221088"/>
              <a:ext cx="1139752" cy="5074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b="0" i="0" dirty="0">
                  <a:cs typeface="Arial" charset="0"/>
                </a:rPr>
                <a:t>1- </a:t>
              </a:r>
              <a:r>
                <a:rPr lang="fr-FR" sz="1400" b="0" i="0" dirty="0" smtClean="0">
                  <a:cs typeface="Arial" charset="0"/>
                </a:rPr>
                <a:t>collection </a:t>
              </a:r>
              <a:endParaRPr lang="fr-FR" sz="1400" b="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solidFill>
                    <a:srgbClr val="3366FF"/>
                  </a:solidFill>
                  <a:cs typeface="Arial" charset="0"/>
                </a:rPr>
                <a:t>d'individus</a:t>
              </a:r>
            </a:p>
          </p:txBody>
        </p:sp>
        <p:grpSp>
          <p:nvGrpSpPr>
            <p:cNvPr id="68" name="Group 60"/>
            <p:cNvGrpSpPr>
              <a:grpSpLocks/>
            </p:cNvGrpSpPr>
            <p:nvPr/>
          </p:nvGrpSpPr>
          <p:grpSpPr bwMode="auto">
            <a:xfrm>
              <a:off x="1534146" y="2780927"/>
              <a:ext cx="373063" cy="509588"/>
              <a:chOff x="687" y="1505"/>
              <a:chExt cx="235" cy="321"/>
            </a:xfrm>
          </p:grpSpPr>
          <p:sp>
            <p:nvSpPr>
              <p:cNvPr id="85" name="Oval 4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  <p:sp>
            <p:nvSpPr>
              <p:cNvPr id="86" name="Line 5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</p:grpSp>
        <p:grpSp>
          <p:nvGrpSpPr>
            <p:cNvPr id="69" name="Group 61"/>
            <p:cNvGrpSpPr>
              <a:grpSpLocks/>
            </p:cNvGrpSpPr>
            <p:nvPr/>
          </p:nvGrpSpPr>
          <p:grpSpPr bwMode="auto">
            <a:xfrm>
              <a:off x="2158033" y="2792040"/>
              <a:ext cx="373063" cy="509588"/>
              <a:chOff x="687" y="1505"/>
              <a:chExt cx="235" cy="321"/>
            </a:xfrm>
          </p:grpSpPr>
          <p:sp>
            <p:nvSpPr>
              <p:cNvPr id="83" name="Oval 62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  <p:sp>
            <p:nvSpPr>
              <p:cNvPr id="84" name="Line 63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</p:grpSp>
        <p:grpSp>
          <p:nvGrpSpPr>
            <p:cNvPr id="70" name="Group 64"/>
            <p:cNvGrpSpPr>
              <a:grpSpLocks/>
            </p:cNvGrpSpPr>
            <p:nvPr/>
          </p:nvGrpSpPr>
          <p:grpSpPr bwMode="auto">
            <a:xfrm>
              <a:off x="2459658" y="3388940"/>
              <a:ext cx="373063" cy="509588"/>
              <a:chOff x="687" y="1505"/>
              <a:chExt cx="235" cy="321"/>
            </a:xfrm>
          </p:grpSpPr>
          <p:sp>
            <p:nvSpPr>
              <p:cNvPr id="81" name="Oval 65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  <p:sp>
            <p:nvSpPr>
              <p:cNvPr id="82" name="Line 6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</p:grpSp>
        <p:grpSp>
          <p:nvGrpSpPr>
            <p:cNvPr id="71" name="Group 67"/>
            <p:cNvGrpSpPr>
              <a:grpSpLocks/>
            </p:cNvGrpSpPr>
            <p:nvPr/>
          </p:nvGrpSpPr>
          <p:grpSpPr bwMode="auto">
            <a:xfrm>
              <a:off x="1824658" y="3577852"/>
              <a:ext cx="373063" cy="509588"/>
              <a:chOff x="687" y="1505"/>
              <a:chExt cx="235" cy="321"/>
            </a:xfrm>
          </p:grpSpPr>
          <p:sp>
            <p:nvSpPr>
              <p:cNvPr id="79" name="Oval 68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  <p:sp>
            <p:nvSpPr>
              <p:cNvPr id="80" name="Line 69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</p:grpSp>
        <p:grpSp>
          <p:nvGrpSpPr>
            <p:cNvPr id="72" name="Group 70"/>
            <p:cNvGrpSpPr>
              <a:grpSpLocks/>
            </p:cNvGrpSpPr>
            <p:nvPr/>
          </p:nvGrpSpPr>
          <p:grpSpPr bwMode="auto">
            <a:xfrm>
              <a:off x="1043608" y="3287340"/>
              <a:ext cx="373063" cy="509588"/>
              <a:chOff x="687" y="1505"/>
              <a:chExt cx="235" cy="321"/>
            </a:xfrm>
          </p:grpSpPr>
          <p:sp>
            <p:nvSpPr>
              <p:cNvPr id="77" name="Oval 71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  <p:sp>
            <p:nvSpPr>
              <p:cNvPr id="78" name="Line 72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</p:grpSp>
        <p:sp>
          <p:nvSpPr>
            <p:cNvPr id="73" name="Oval 4"/>
            <p:cNvSpPr>
              <a:spLocks noChangeAspect="1" noChangeArrowheads="1"/>
            </p:cNvSpPr>
            <p:nvPr/>
          </p:nvSpPr>
          <p:spPr bwMode="auto">
            <a:xfrm>
              <a:off x="971600" y="249289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74" name="Line 56"/>
            <p:cNvSpPr>
              <a:spLocks noChangeShapeType="1"/>
            </p:cNvSpPr>
            <p:nvPr/>
          </p:nvSpPr>
          <p:spPr bwMode="auto">
            <a:xfrm>
              <a:off x="1152575" y="2835796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75" name="Oval 4"/>
            <p:cNvSpPr>
              <a:spLocks noChangeAspect="1" noChangeArrowheads="1"/>
            </p:cNvSpPr>
            <p:nvPr/>
          </p:nvSpPr>
          <p:spPr bwMode="auto">
            <a:xfrm>
              <a:off x="1835696" y="2204864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76" name="Line 56"/>
            <p:cNvSpPr>
              <a:spLocks noChangeShapeType="1"/>
            </p:cNvSpPr>
            <p:nvPr/>
          </p:nvSpPr>
          <p:spPr bwMode="auto">
            <a:xfrm>
              <a:off x="2016671" y="2547764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</p:grpSp>
      <p:sp>
        <p:nvSpPr>
          <p:cNvPr id="35" name="ZoneTexte 34"/>
          <p:cNvSpPr txBox="1"/>
          <p:nvPr/>
        </p:nvSpPr>
        <p:spPr>
          <a:xfrm>
            <a:off x="634758" y="4546600"/>
            <a:ext cx="2179370" cy="144653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centrée sur le </a:t>
            </a:r>
            <a:br>
              <a:rPr lang="fr-FR" sz="2400" b="0" i="0" dirty="0">
                <a:solidFill>
                  <a:srgbClr val="102C34"/>
                </a:solidFill>
              </a:rPr>
            </a:br>
            <a:r>
              <a:rPr lang="fr-FR" sz="4000" i="0" dirty="0">
                <a:solidFill>
                  <a:srgbClr val="FF1CA5"/>
                </a:solidFill>
              </a:rPr>
              <a:t>contenu</a:t>
            </a:r>
          </a:p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(le " </a:t>
            </a:r>
            <a:r>
              <a:rPr lang="fr-FR" sz="2400" i="0" dirty="0">
                <a:solidFill>
                  <a:srgbClr val="102C34"/>
                </a:solidFill>
              </a:rPr>
              <a:t>quoi </a:t>
            </a:r>
            <a:r>
              <a:rPr lang="fr-FR" sz="2400" b="0" i="0" dirty="0">
                <a:solidFill>
                  <a:srgbClr val="102C34"/>
                </a:solidFill>
              </a:rPr>
              <a:t>")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3492501" y="1524778"/>
            <a:ext cx="5386815" cy="3894693"/>
            <a:chOff x="3492501" y="1524778"/>
            <a:chExt cx="5386815" cy="3894693"/>
          </a:xfrm>
        </p:grpSpPr>
        <p:sp>
          <p:nvSpPr>
            <p:cNvPr id="29" name="ZoneTexte 28"/>
            <p:cNvSpPr txBox="1"/>
            <p:nvPr/>
          </p:nvSpPr>
          <p:spPr>
            <a:xfrm>
              <a:off x="4874508" y="2235978"/>
              <a:ext cx="1402948" cy="86832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centré sur</a:t>
              </a:r>
            </a:p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sur </a:t>
              </a:r>
              <a:r>
                <a:rPr lang="fr-FR" sz="2500" b="0" i="0" dirty="0" smtClean="0">
                  <a:solidFill>
                    <a:srgbClr val="0000FF"/>
                  </a:solidFill>
                </a:rPr>
                <a:t>soi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6453559" y="3061478"/>
              <a:ext cx="2359670" cy="52780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vision </a:t>
              </a:r>
              <a:r>
                <a:rPr lang="fr-FR" sz="2500" b="0" i="0" dirty="0" smtClean="0">
                  <a:solidFill>
                    <a:srgbClr val="0000FF"/>
                  </a:solidFill>
                </a:rPr>
                <a:t>technique</a:t>
              </a: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5358436" y="1524778"/>
              <a:ext cx="2009928" cy="78319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maîtriser les</a:t>
              </a:r>
            </a:p>
            <a:p>
              <a:pPr algn="ctr"/>
              <a:r>
                <a:rPr lang="fr-FR" sz="2000" b="0" i="0" dirty="0">
                  <a:solidFill>
                    <a:schemeClr val="tx2">
                      <a:lumMod val="75000"/>
                    </a:schemeClr>
                  </a:solidFill>
                </a:rPr>
                <a:t>les " basiques </a:t>
              </a:r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"</a:t>
              </a:r>
              <a:endParaRPr lang="fr-FR" sz="2000" b="0" i="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3492501" y="4598178"/>
              <a:ext cx="1752599" cy="44267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apprendre</a:t>
              </a: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3835400" y="1537478"/>
              <a:ext cx="1384300" cy="78319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prendre sa place</a:t>
              </a: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3742947" y="3290078"/>
              <a:ext cx="1862714" cy="52780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se </a:t>
              </a:r>
              <a:r>
                <a:rPr lang="fr-FR" sz="2500" b="0" i="0" dirty="0" smtClean="0">
                  <a:solidFill>
                    <a:srgbClr val="0000FF"/>
                  </a:solidFill>
                </a:rPr>
                <a:t>sécuriser</a:t>
              </a:r>
              <a:endParaRPr lang="fr-FR" sz="2500" b="0" i="0" dirty="0">
                <a:solidFill>
                  <a:srgbClr val="0000FF"/>
                </a:solidFill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6377139" y="4636278"/>
              <a:ext cx="1140912" cy="78319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référent</a:t>
              </a:r>
            </a:p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externe</a:t>
              </a: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4965701" y="3734579"/>
              <a:ext cx="1460499" cy="78319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repères</a:t>
              </a:r>
              <a:b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fixes</a:t>
              </a: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6565271" y="3505978"/>
              <a:ext cx="2314045" cy="52780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500" b="0" i="0" dirty="0" smtClean="0">
                  <a:solidFill>
                    <a:srgbClr val="0000FF"/>
                  </a:solidFill>
                </a:rPr>
                <a:t>logique binaire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791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stade 1 : exemples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 b="0" dirty="0" smtClean="0"/>
              <a:t> " ben j'ai envoyé un mail…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c'est logique, pourquoi il n'est pas d'accord ?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j'ai raison, cette option  est bien meilleure que les autres…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c'est pas mon job, c'est au CP, à l'ingénieur, au RH de…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pourtant je lui ai dit 3 fois…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de toute façon les commerciaux vendent n'importe quoi…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de toute façons les </a:t>
            </a:r>
            <a:r>
              <a:rPr lang="fr-FR" b="0" dirty="0" err="1" smtClean="0"/>
              <a:t>ingé</a:t>
            </a:r>
            <a:r>
              <a:rPr lang="fr-FR" b="0" dirty="0" smtClean="0"/>
              <a:t> disent toujours que c'est compliqué…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c'est pas moi c'est eux…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chef, il m'embête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…</a:t>
            </a:r>
          </a:p>
          <a:p>
            <a:pPr>
              <a:lnSpc>
                <a:spcPct val="100000"/>
              </a:lnSpc>
            </a:pPr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2941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8312" y="87313"/>
            <a:ext cx="5739129" cy="882650"/>
          </a:xfrm>
        </p:spPr>
        <p:txBody>
          <a:bodyPr/>
          <a:lstStyle/>
          <a:p>
            <a:pPr algn="ctr"/>
            <a:r>
              <a:rPr lang="fr-FR" dirty="0" smtClean="0"/>
              <a:t>chacun(e) construit son </a:t>
            </a:r>
            <a:r>
              <a:rPr lang="fr-FR" sz="4000" dirty="0">
                <a:solidFill>
                  <a:srgbClr val="3366FF"/>
                </a:solidFill>
              </a:rPr>
              <a:t>identité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8162135" y="6500814"/>
            <a:ext cx="406393" cy="230816"/>
          </a:xfrm>
        </p:spPr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12</a:t>
            </a:fld>
            <a:endParaRPr lang="fr-FR" dirty="0"/>
          </a:p>
        </p:txBody>
      </p:sp>
      <p:pic>
        <p:nvPicPr>
          <p:cNvPr id="6" name="Image 5" descr="individu uniqu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521" y="1736888"/>
            <a:ext cx="5638800" cy="37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55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3832" y="87313"/>
            <a:ext cx="6277609" cy="882650"/>
          </a:xfrm>
        </p:spPr>
        <p:txBody>
          <a:bodyPr/>
          <a:lstStyle/>
          <a:p>
            <a:pPr algn="ctr"/>
            <a:r>
              <a:rPr lang="fr-FR" dirty="0" smtClean="0"/>
              <a:t>la maîtrise </a:t>
            </a:r>
            <a:r>
              <a:rPr lang="fr-FR" sz="4000" dirty="0">
                <a:solidFill>
                  <a:srgbClr val="3366FF"/>
                </a:solidFill>
              </a:rPr>
              <a:t>technique </a:t>
            </a:r>
            <a:r>
              <a:rPr lang="fr-FR" dirty="0"/>
              <a:t>est valorisée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8162135" y="6500814"/>
            <a:ext cx="406393" cy="230816"/>
          </a:xfrm>
        </p:spPr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667" y="1997845"/>
            <a:ext cx="4610766" cy="345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4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8311" y="188913"/>
            <a:ext cx="5739130" cy="882650"/>
          </a:xfrm>
        </p:spPr>
        <p:txBody>
          <a:bodyPr/>
          <a:lstStyle/>
          <a:p>
            <a:pPr algn="ctr"/>
            <a:r>
              <a:rPr lang="fr-FR" dirty="0" smtClean="0"/>
              <a:t>la pensée est </a:t>
            </a:r>
            <a:r>
              <a:rPr lang="fr-FR" sz="4000" dirty="0">
                <a:solidFill>
                  <a:srgbClr val="3366FF"/>
                </a:solidFill>
              </a:rPr>
              <a:t>rationnelle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8162135" y="6500814"/>
            <a:ext cx="406393" cy="230816"/>
          </a:xfrm>
        </p:spPr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14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840" y="17526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610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/>
        </p:nvCxnSpPr>
        <p:spPr bwMode="auto">
          <a:xfrm flipH="1">
            <a:off x="3058160" y="5463808"/>
            <a:ext cx="3124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8312" y="188913"/>
            <a:ext cx="6247129" cy="882650"/>
          </a:xfrm>
        </p:spPr>
        <p:txBody>
          <a:bodyPr/>
          <a:lstStyle/>
          <a:p>
            <a:r>
              <a:rPr lang="fr-FR" dirty="0" smtClean="0"/>
              <a:t>la capacité de </a:t>
            </a:r>
            <a:r>
              <a:rPr lang="fr-FR" sz="4000" dirty="0">
                <a:solidFill>
                  <a:srgbClr val="FF6600"/>
                </a:solidFill>
              </a:rPr>
              <a:t>régulation</a:t>
            </a:r>
            <a:r>
              <a:rPr lang="fr-FR" sz="4000" dirty="0">
                <a:solidFill>
                  <a:srgbClr val="3366FF"/>
                </a:solidFill>
              </a:rPr>
              <a:t> </a:t>
            </a:r>
            <a:r>
              <a:rPr lang="fr-FR" dirty="0" smtClean="0"/>
              <a:t>est faible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15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6820" y="1297940"/>
            <a:ext cx="1739900" cy="1739900"/>
          </a:xfrm>
          <a:prstGeom prst="rect">
            <a:avLst/>
          </a:prstGeom>
          <a:noFill/>
        </p:spPr>
      </p:pic>
      <p:pic>
        <p:nvPicPr>
          <p:cNvPr id="6" name="Image 5" descr="ennem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51633" y="4235089"/>
            <a:ext cx="1393231" cy="1368152"/>
          </a:xfrm>
          <a:prstGeom prst="rect">
            <a:avLst/>
          </a:prstGeom>
          <a:noFill/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0240" y="4691380"/>
            <a:ext cx="988060" cy="988060"/>
          </a:xfrm>
          <a:prstGeom prst="rect">
            <a:avLst/>
          </a:prstGeom>
          <a:noFill/>
        </p:spPr>
      </p:pic>
      <p:cxnSp>
        <p:nvCxnSpPr>
          <p:cNvPr id="10" name="Connecteur droit 9"/>
          <p:cNvCxnSpPr>
            <a:endCxn id="5" idx="2"/>
          </p:cNvCxnSpPr>
          <p:nvPr/>
        </p:nvCxnSpPr>
        <p:spPr bwMode="auto">
          <a:xfrm flipV="1">
            <a:off x="3058160" y="3037840"/>
            <a:ext cx="1578610" cy="2425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Connecteur droit 10"/>
          <p:cNvCxnSpPr/>
          <p:nvPr/>
        </p:nvCxnSpPr>
        <p:spPr bwMode="auto">
          <a:xfrm flipH="1" flipV="1">
            <a:off x="4643121" y="3048000"/>
            <a:ext cx="1578610" cy="2425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54688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la confiance est </a:t>
            </a:r>
            <a:r>
              <a:rPr lang="fr-FR" sz="4000" dirty="0">
                <a:solidFill>
                  <a:srgbClr val="FF6600"/>
                </a:solidFill>
              </a:rPr>
              <a:t>limitée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16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773" y="1988820"/>
            <a:ext cx="3126267" cy="18415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80" y="1465581"/>
            <a:ext cx="2832100" cy="2121341"/>
          </a:xfrm>
          <a:prstGeom prst="rect">
            <a:avLst/>
          </a:prstGeom>
        </p:spPr>
      </p:pic>
      <p:pic>
        <p:nvPicPr>
          <p:cNvPr id="7" name="Image 6" descr="pistolet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1" y="4202381"/>
            <a:ext cx="3624717" cy="198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542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090354" y="6500814"/>
            <a:ext cx="470582" cy="2308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19" indent="-2857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79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1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37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56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27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39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14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 dirty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17</a:t>
            </a:fld>
            <a:endParaRPr lang="fr-FR" sz="900" i="0" dirty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18311" y="178753"/>
            <a:ext cx="5688329" cy="882650"/>
          </a:xfrm>
        </p:spPr>
        <p:txBody>
          <a:bodyPr/>
          <a:lstStyle/>
          <a:p>
            <a:pPr algn="l"/>
            <a:r>
              <a:rPr lang="fr-FR" sz="3200" dirty="0">
                <a:solidFill>
                  <a:schemeClr val="tx2">
                    <a:lumMod val="50000"/>
                  </a:schemeClr>
                </a:solidFill>
              </a:rPr>
              <a:t>le stade </a:t>
            </a:r>
            <a:r>
              <a:rPr lang="fr-FR" sz="4000" dirty="0">
                <a:solidFill>
                  <a:srgbClr val="3366FF"/>
                </a:solidFill>
              </a:rPr>
              <a:t>1</a:t>
            </a:r>
          </a:p>
        </p:txBody>
      </p:sp>
      <p:grpSp>
        <p:nvGrpSpPr>
          <p:cNvPr id="8" name="Grouper 7"/>
          <p:cNvGrpSpPr/>
          <p:nvPr/>
        </p:nvGrpSpPr>
        <p:grpSpPr>
          <a:xfrm>
            <a:off x="4220932" y="1522760"/>
            <a:ext cx="1508472" cy="4646448"/>
            <a:chOff x="4995631" y="1522760"/>
            <a:chExt cx="1508472" cy="4646448"/>
          </a:xfrm>
        </p:grpSpPr>
        <p:sp>
          <p:nvSpPr>
            <p:cNvPr id="99" name="ZoneTexte 98"/>
            <p:cNvSpPr txBox="1"/>
            <p:nvPr/>
          </p:nvSpPr>
          <p:spPr>
            <a:xfrm>
              <a:off x="4995631" y="1522760"/>
              <a:ext cx="1508472" cy="578882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enjeu identitaire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individuel</a:t>
              </a:r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5114499" y="3144892"/>
              <a:ext cx="1270739" cy="578882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apprendre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à fonctionner</a:t>
              </a:r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5244927" y="2333826"/>
              <a:ext cx="1009881" cy="578882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maîtrise</a:t>
              </a:r>
              <a:b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technique</a:t>
              </a: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5285236" y="4240609"/>
              <a:ext cx="929276" cy="340519"/>
            </a:xfrm>
            <a:prstGeom prst="roundRect">
              <a:avLst/>
            </a:prstGeom>
            <a:gradFill flip="none" rotWithShape="1">
              <a:gsLst>
                <a:gs pos="0">
                  <a:srgbClr val="FF767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pré carré</a:t>
              </a: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5057868" y="4779260"/>
              <a:ext cx="1383999" cy="578882"/>
            </a:xfrm>
            <a:prstGeom prst="roundRect">
              <a:avLst/>
            </a:prstGeom>
            <a:gradFill flip="none" rotWithShape="1">
              <a:gsLst>
                <a:gs pos="0">
                  <a:srgbClr val="FF767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faible capacité</a:t>
              </a:r>
            </a:p>
            <a:p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de régulation </a:t>
              </a: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5245604" y="5590326"/>
              <a:ext cx="1008531" cy="578882"/>
            </a:xfrm>
            <a:prstGeom prst="roundRect">
              <a:avLst/>
            </a:prstGeom>
            <a:gradFill flip="none" rotWithShape="1">
              <a:gsLst>
                <a:gs pos="0">
                  <a:srgbClr val="FF767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confiance</a:t>
              </a:r>
            </a:p>
            <a:p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relative</a:t>
              </a:r>
            </a:p>
          </p:txBody>
        </p:sp>
      </p:grpSp>
      <p:grpSp>
        <p:nvGrpSpPr>
          <p:cNvPr id="7" name="Grouper 6"/>
          <p:cNvGrpSpPr/>
          <p:nvPr/>
        </p:nvGrpSpPr>
        <p:grpSpPr>
          <a:xfrm>
            <a:off x="5991561" y="1535461"/>
            <a:ext cx="1327844" cy="3679790"/>
            <a:chOff x="6880561" y="849660"/>
            <a:chExt cx="1327844" cy="3679790"/>
          </a:xfrm>
        </p:grpSpPr>
        <p:sp>
          <p:nvSpPr>
            <p:cNvPr id="106" name="ZoneTexte 105"/>
            <p:cNvSpPr txBox="1"/>
            <p:nvPr/>
          </p:nvSpPr>
          <p:spPr>
            <a:xfrm>
              <a:off x="7102251" y="849660"/>
              <a:ext cx="884456" cy="340519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rassurer</a:t>
              </a:r>
            </a:p>
          </p:txBody>
        </p:sp>
        <p:sp>
          <p:nvSpPr>
            <p:cNvPr id="108" name="ZoneTexte 107"/>
            <p:cNvSpPr txBox="1"/>
            <p:nvPr/>
          </p:nvSpPr>
          <p:spPr>
            <a:xfrm>
              <a:off x="7175513" y="2567187"/>
              <a:ext cx="737934" cy="340519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former</a:t>
              </a:r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7039590" y="3950568"/>
              <a:ext cx="1009789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amorcer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le stade 2</a:t>
              </a: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7182172" y="1994678"/>
              <a:ext cx="724614" cy="340519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cadrer</a:t>
              </a: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6882473" y="3139696"/>
              <a:ext cx="1324020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accompagner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en 1 à 1</a:t>
              </a: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6880561" y="1422169"/>
              <a:ext cx="1327844" cy="340519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position haute</a:t>
              </a:r>
            </a:p>
          </p:txBody>
        </p:sp>
      </p:grpSp>
      <p:cxnSp>
        <p:nvCxnSpPr>
          <p:cNvPr id="6" name="Connecteur droit 5"/>
          <p:cNvCxnSpPr/>
          <p:nvPr/>
        </p:nvCxnSpPr>
        <p:spPr bwMode="auto">
          <a:xfrm>
            <a:off x="5885532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ZoneTexte 1"/>
          <p:cNvSpPr txBox="1"/>
          <p:nvPr/>
        </p:nvSpPr>
        <p:spPr>
          <a:xfrm>
            <a:off x="1231658" y="4673600"/>
            <a:ext cx="2179370" cy="144653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centrée sur le </a:t>
            </a:r>
            <a:br>
              <a:rPr lang="fr-FR" sz="2400" b="0" i="0" dirty="0">
                <a:solidFill>
                  <a:srgbClr val="102C34"/>
                </a:solidFill>
              </a:rPr>
            </a:br>
            <a:r>
              <a:rPr lang="fr-FR" sz="4000" i="0" dirty="0">
                <a:solidFill>
                  <a:srgbClr val="FF1CA5"/>
                </a:solidFill>
              </a:rPr>
              <a:t>contenu</a:t>
            </a:r>
          </a:p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(le " </a:t>
            </a:r>
            <a:r>
              <a:rPr lang="fr-FR" sz="2400" i="0" dirty="0">
                <a:solidFill>
                  <a:srgbClr val="102C34"/>
                </a:solidFill>
              </a:rPr>
              <a:t>quoi </a:t>
            </a:r>
            <a:r>
              <a:rPr lang="fr-FR" sz="2400" b="0" i="0" dirty="0">
                <a:solidFill>
                  <a:srgbClr val="102C34"/>
                </a:solidFill>
              </a:rPr>
              <a:t>")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4028431" y="658912"/>
            <a:ext cx="1870813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caractéristiques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l'équipe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5817491" y="658912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du leader</a:t>
            </a:r>
          </a:p>
        </p:txBody>
      </p:sp>
      <p:grpSp>
        <p:nvGrpSpPr>
          <p:cNvPr id="43" name="Grouper 42"/>
          <p:cNvGrpSpPr/>
          <p:nvPr/>
        </p:nvGrpSpPr>
        <p:grpSpPr>
          <a:xfrm>
            <a:off x="7500555" y="1535460"/>
            <a:ext cx="1504440" cy="4084172"/>
            <a:chOff x="6728767" y="849660"/>
            <a:chExt cx="1504440" cy="4084172"/>
          </a:xfrm>
        </p:grpSpPr>
        <p:sp>
          <p:nvSpPr>
            <p:cNvPr id="44" name="ZoneTexte 43"/>
            <p:cNvSpPr txBox="1"/>
            <p:nvPr/>
          </p:nvSpPr>
          <p:spPr>
            <a:xfrm>
              <a:off x="6882023" y="849660"/>
              <a:ext cx="1197915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comprendre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mon job</a:t>
              </a: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6751247" y="4116587"/>
              <a:ext cx="1459472" cy="817245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exprimer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mes attentes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et mes besoins</a:t>
              </a: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6949893" y="2483124"/>
              <a:ext cx="1062174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demander 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du soutien</a:t>
              </a: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6728767" y="1666392"/>
              <a:ext cx="1504440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développer 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ma compétence</a:t>
              </a: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6835605" y="3299856"/>
              <a:ext cx="1290758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demander du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feedback</a:t>
              </a:r>
            </a:p>
          </p:txBody>
        </p:sp>
      </p:grpSp>
      <p:cxnSp>
        <p:nvCxnSpPr>
          <p:cNvPr id="53" name="Connecteur droit 52"/>
          <p:cNvCxnSpPr/>
          <p:nvPr/>
        </p:nvCxnSpPr>
        <p:spPr bwMode="auto">
          <a:xfrm>
            <a:off x="7381219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ZoneTexte 53"/>
          <p:cNvSpPr txBox="1"/>
          <p:nvPr/>
        </p:nvSpPr>
        <p:spPr>
          <a:xfrm>
            <a:off x="7478280" y="658912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l'équipier</a:t>
            </a:r>
          </a:p>
        </p:txBody>
      </p:sp>
      <p:grpSp>
        <p:nvGrpSpPr>
          <p:cNvPr id="51" name="Grouper 50"/>
          <p:cNvGrpSpPr/>
          <p:nvPr/>
        </p:nvGrpSpPr>
        <p:grpSpPr>
          <a:xfrm>
            <a:off x="1352425" y="1298502"/>
            <a:ext cx="1861121" cy="2523672"/>
            <a:chOff x="971600" y="2204864"/>
            <a:chExt cx="1861121" cy="2523672"/>
          </a:xfrm>
        </p:grpSpPr>
        <p:sp>
          <p:nvSpPr>
            <p:cNvPr id="56" name="Text Box 52"/>
            <p:cNvSpPr txBox="1">
              <a:spLocks noChangeArrowheads="1"/>
            </p:cNvSpPr>
            <p:nvPr/>
          </p:nvSpPr>
          <p:spPr bwMode="auto">
            <a:xfrm>
              <a:off x="1285982" y="4221088"/>
              <a:ext cx="1229258" cy="5074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1- </a:t>
              </a:r>
              <a:r>
                <a:rPr lang="fr-FR" sz="1400" i="0" dirty="0" smtClean="0">
                  <a:cs typeface="Arial" charset="0"/>
                </a:rPr>
                <a:t>collection </a:t>
              </a:r>
              <a:endParaRPr lang="fr-FR" sz="140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d'individus</a:t>
              </a:r>
            </a:p>
          </p:txBody>
        </p:sp>
        <p:grpSp>
          <p:nvGrpSpPr>
            <p:cNvPr id="57" name="Group 60"/>
            <p:cNvGrpSpPr>
              <a:grpSpLocks/>
            </p:cNvGrpSpPr>
            <p:nvPr/>
          </p:nvGrpSpPr>
          <p:grpSpPr bwMode="auto">
            <a:xfrm>
              <a:off x="1534146" y="2780927"/>
              <a:ext cx="373063" cy="509588"/>
              <a:chOff x="687" y="1505"/>
              <a:chExt cx="235" cy="321"/>
            </a:xfrm>
          </p:grpSpPr>
          <p:sp>
            <p:nvSpPr>
              <p:cNvPr id="95" name="Oval 4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96" name="Line 5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58" name="Group 61"/>
            <p:cNvGrpSpPr>
              <a:grpSpLocks/>
            </p:cNvGrpSpPr>
            <p:nvPr/>
          </p:nvGrpSpPr>
          <p:grpSpPr bwMode="auto">
            <a:xfrm>
              <a:off x="2158033" y="2792040"/>
              <a:ext cx="373063" cy="509588"/>
              <a:chOff x="687" y="1505"/>
              <a:chExt cx="235" cy="321"/>
            </a:xfrm>
          </p:grpSpPr>
          <p:sp>
            <p:nvSpPr>
              <p:cNvPr id="93" name="Oval 62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94" name="Line 63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59" name="Group 64"/>
            <p:cNvGrpSpPr>
              <a:grpSpLocks/>
            </p:cNvGrpSpPr>
            <p:nvPr/>
          </p:nvGrpSpPr>
          <p:grpSpPr bwMode="auto">
            <a:xfrm>
              <a:off x="2459658" y="3388940"/>
              <a:ext cx="373063" cy="509588"/>
              <a:chOff x="687" y="1505"/>
              <a:chExt cx="235" cy="321"/>
            </a:xfrm>
          </p:grpSpPr>
          <p:sp>
            <p:nvSpPr>
              <p:cNvPr id="91" name="Oval 65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92" name="Line 6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60" name="Group 67"/>
            <p:cNvGrpSpPr>
              <a:grpSpLocks/>
            </p:cNvGrpSpPr>
            <p:nvPr/>
          </p:nvGrpSpPr>
          <p:grpSpPr bwMode="auto">
            <a:xfrm>
              <a:off x="1824658" y="3577852"/>
              <a:ext cx="373063" cy="509588"/>
              <a:chOff x="687" y="1505"/>
              <a:chExt cx="235" cy="321"/>
            </a:xfrm>
          </p:grpSpPr>
          <p:sp>
            <p:nvSpPr>
              <p:cNvPr id="89" name="Oval 68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90" name="Line 69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61" name="Group 70"/>
            <p:cNvGrpSpPr>
              <a:grpSpLocks/>
            </p:cNvGrpSpPr>
            <p:nvPr/>
          </p:nvGrpSpPr>
          <p:grpSpPr bwMode="auto">
            <a:xfrm>
              <a:off x="1043608" y="3287340"/>
              <a:ext cx="373063" cy="509588"/>
              <a:chOff x="687" y="1505"/>
              <a:chExt cx="235" cy="321"/>
            </a:xfrm>
          </p:grpSpPr>
          <p:sp>
            <p:nvSpPr>
              <p:cNvPr id="87" name="Oval 71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88" name="Line 72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sp>
          <p:nvSpPr>
            <p:cNvPr id="62" name="Oval 4"/>
            <p:cNvSpPr>
              <a:spLocks noChangeAspect="1" noChangeArrowheads="1"/>
            </p:cNvSpPr>
            <p:nvPr/>
          </p:nvSpPr>
          <p:spPr bwMode="auto">
            <a:xfrm>
              <a:off x="971600" y="249289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3" name="Line 56"/>
            <p:cNvSpPr>
              <a:spLocks noChangeShapeType="1"/>
            </p:cNvSpPr>
            <p:nvPr/>
          </p:nvSpPr>
          <p:spPr bwMode="auto">
            <a:xfrm>
              <a:off x="1152575" y="2835796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4" name="Oval 4"/>
            <p:cNvSpPr>
              <a:spLocks noChangeAspect="1" noChangeArrowheads="1"/>
            </p:cNvSpPr>
            <p:nvPr/>
          </p:nvSpPr>
          <p:spPr bwMode="auto">
            <a:xfrm>
              <a:off x="1835696" y="2204864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5" name="Line 56"/>
            <p:cNvSpPr>
              <a:spLocks noChangeShapeType="1"/>
            </p:cNvSpPr>
            <p:nvPr/>
          </p:nvSpPr>
          <p:spPr bwMode="auto">
            <a:xfrm>
              <a:off x="2016671" y="2547764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872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53853" y="6500814"/>
            <a:ext cx="470582" cy="2308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19" indent="-2857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79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1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37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56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27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39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14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 dirty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18</a:t>
            </a:fld>
            <a:endParaRPr lang="fr-FR" sz="900" i="0" dirty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>
                <a:solidFill>
                  <a:srgbClr val="10253F"/>
                </a:solidFill>
              </a:rPr>
              <a:t>le stade</a:t>
            </a:r>
            <a:r>
              <a:rPr lang="fr-FR" sz="3200" dirty="0">
                <a:solidFill>
                  <a:srgbClr val="3366FF"/>
                </a:solidFill>
              </a:rPr>
              <a:t> </a:t>
            </a:r>
            <a:r>
              <a:rPr lang="fr-FR" sz="4000" dirty="0">
                <a:solidFill>
                  <a:srgbClr val="3366FF"/>
                </a:solidFill>
              </a:rPr>
              <a:t>2</a:t>
            </a:r>
          </a:p>
        </p:txBody>
      </p:sp>
      <p:pic>
        <p:nvPicPr>
          <p:cNvPr id="101" name="Image 10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896" y="2037865"/>
            <a:ext cx="809426" cy="1091910"/>
          </a:xfrm>
          <a:prstGeom prst="rect">
            <a:avLst/>
          </a:prstGeom>
        </p:spPr>
      </p:pic>
      <p:cxnSp>
        <p:nvCxnSpPr>
          <p:cNvPr id="123" name="Connecteur droit 122"/>
          <p:cNvCxnSpPr/>
          <p:nvPr/>
        </p:nvCxnSpPr>
        <p:spPr bwMode="auto">
          <a:xfrm>
            <a:off x="5974432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ZoneTexte 21"/>
          <p:cNvSpPr txBox="1"/>
          <p:nvPr/>
        </p:nvSpPr>
        <p:spPr>
          <a:xfrm>
            <a:off x="4117331" y="658912"/>
            <a:ext cx="1870813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caractéristiques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919090" y="658912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du leader</a:t>
            </a:r>
          </a:p>
        </p:txBody>
      </p:sp>
      <p:cxnSp>
        <p:nvCxnSpPr>
          <p:cNvPr id="24" name="Connecteur droit 23"/>
          <p:cNvCxnSpPr/>
          <p:nvPr/>
        </p:nvCxnSpPr>
        <p:spPr bwMode="auto">
          <a:xfrm>
            <a:off x="7447632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ZoneTexte 24"/>
          <p:cNvSpPr txBox="1"/>
          <p:nvPr/>
        </p:nvSpPr>
        <p:spPr>
          <a:xfrm>
            <a:off x="7443093" y="658912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l'équipier</a:t>
            </a:r>
          </a:p>
        </p:txBody>
      </p:sp>
      <p:grpSp>
        <p:nvGrpSpPr>
          <p:cNvPr id="26" name="Group 244"/>
          <p:cNvGrpSpPr>
            <a:grpSpLocks/>
          </p:cNvGrpSpPr>
          <p:nvPr/>
        </p:nvGrpSpPr>
        <p:grpSpPr bwMode="auto">
          <a:xfrm>
            <a:off x="2339752" y="1373213"/>
            <a:ext cx="1630363" cy="2449513"/>
            <a:chOff x="2336" y="1344"/>
            <a:chExt cx="1027" cy="1543"/>
          </a:xfrm>
        </p:grpSpPr>
        <p:sp>
          <p:nvSpPr>
            <p:cNvPr id="27" name="Oval 81"/>
            <p:cNvSpPr>
              <a:spLocks noChangeAspect="1" noChangeArrowheads="1"/>
            </p:cNvSpPr>
            <p:nvPr/>
          </p:nvSpPr>
          <p:spPr bwMode="auto">
            <a:xfrm>
              <a:off x="2374" y="1440"/>
              <a:ext cx="907" cy="907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28" name="Text Box 53"/>
            <p:cNvSpPr txBox="1">
              <a:spLocks noChangeArrowheads="1"/>
            </p:cNvSpPr>
            <p:nvPr/>
          </p:nvSpPr>
          <p:spPr bwMode="auto">
            <a:xfrm>
              <a:off x="2511" y="2567"/>
              <a:ext cx="631" cy="320"/>
            </a:xfrm>
            <a:prstGeom prst="rect">
              <a:avLst/>
            </a:prstGeom>
            <a:gradFill>
              <a:gsLst>
                <a:gs pos="0">
                  <a:srgbClr val="576EAC"/>
                </a:gs>
                <a:gs pos="100000">
                  <a:srgbClr val="B4FF74"/>
                </a:gs>
              </a:gsLst>
            </a:gra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2- </a:t>
              </a:r>
              <a:r>
                <a:rPr lang="fr-FR" sz="1400" i="0" dirty="0" smtClean="0">
                  <a:cs typeface="Arial" charset="0"/>
                </a:rPr>
                <a:t>groupe </a:t>
              </a:r>
              <a:endParaRPr lang="fr-FR" sz="140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solidaire</a:t>
              </a:r>
            </a:p>
          </p:txBody>
        </p:sp>
        <p:sp>
          <p:nvSpPr>
            <p:cNvPr id="29" name="Oval 74"/>
            <p:cNvSpPr>
              <a:spLocks noChangeAspect="1" noChangeArrowheads="1"/>
            </p:cNvSpPr>
            <p:nvPr/>
          </p:nvSpPr>
          <p:spPr bwMode="auto">
            <a:xfrm>
              <a:off x="2336" y="1543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30" name="Oval 76"/>
            <p:cNvSpPr>
              <a:spLocks noChangeAspect="1" noChangeArrowheads="1"/>
            </p:cNvSpPr>
            <p:nvPr/>
          </p:nvSpPr>
          <p:spPr bwMode="auto">
            <a:xfrm>
              <a:off x="2350" y="2022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31" name="Oval 78"/>
            <p:cNvSpPr>
              <a:spLocks noChangeAspect="1" noChangeArrowheads="1"/>
            </p:cNvSpPr>
            <p:nvPr/>
          </p:nvSpPr>
          <p:spPr bwMode="auto">
            <a:xfrm>
              <a:off x="3128" y="1937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32" name="Oval 79"/>
            <p:cNvSpPr>
              <a:spLocks noChangeAspect="1" noChangeArrowheads="1"/>
            </p:cNvSpPr>
            <p:nvPr/>
          </p:nvSpPr>
          <p:spPr bwMode="auto">
            <a:xfrm>
              <a:off x="3106" y="1558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33" name="Oval 80"/>
            <p:cNvSpPr>
              <a:spLocks noChangeAspect="1" noChangeArrowheads="1"/>
            </p:cNvSpPr>
            <p:nvPr/>
          </p:nvSpPr>
          <p:spPr bwMode="auto">
            <a:xfrm>
              <a:off x="2720" y="1807"/>
              <a:ext cx="235" cy="247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fr-FR" sz="1200" b="1" i="0">
                  <a:solidFill>
                    <a:srgbClr val="22228B"/>
                  </a:solidFill>
                  <a:cs typeface="Arial" charset="0"/>
                </a:rPr>
                <a:t>L</a:t>
              </a:r>
            </a:p>
          </p:txBody>
        </p:sp>
        <p:grpSp>
          <p:nvGrpSpPr>
            <p:cNvPr id="34" name="Group 82"/>
            <p:cNvGrpSpPr>
              <a:grpSpLocks/>
            </p:cNvGrpSpPr>
            <p:nvPr/>
          </p:nvGrpSpPr>
          <p:grpSpPr bwMode="auto">
            <a:xfrm>
              <a:off x="2720" y="1344"/>
              <a:ext cx="235" cy="321"/>
              <a:chOff x="687" y="1505"/>
              <a:chExt cx="235" cy="321"/>
            </a:xfrm>
          </p:grpSpPr>
          <p:sp>
            <p:nvSpPr>
              <p:cNvPr id="38" name="Oval 83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39" name="Line 84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35" name="Group 85"/>
            <p:cNvGrpSpPr>
              <a:grpSpLocks/>
            </p:cNvGrpSpPr>
            <p:nvPr/>
          </p:nvGrpSpPr>
          <p:grpSpPr bwMode="auto">
            <a:xfrm rot="10800000">
              <a:off x="2720" y="2132"/>
              <a:ext cx="235" cy="321"/>
              <a:chOff x="687" y="1505"/>
              <a:chExt cx="235" cy="321"/>
            </a:xfrm>
          </p:grpSpPr>
          <p:sp>
            <p:nvSpPr>
              <p:cNvPr id="36" name="Oval 86"/>
              <p:cNvSpPr>
                <a:spLocks noChangeAspect="1" noChangeArrowheads="1"/>
              </p:cNvSpPr>
              <p:nvPr/>
            </p:nvSpPr>
            <p:spPr bwMode="auto">
              <a:xfrm>
                <a:off x="692" y="1510"/>
                <a:ext cx="235" cy="215"/>
              </a:xfrm>
              <a:prstGeom prst="ellipse">
                <a:avLst/>
              </a:prstGeom>
              <a:gradFill rotWithShape="1">
                <a:gsLst>
                  <a:gs pos="100000">
                    <a:srgbClr val="576EAC"/>
                  </a:gs>
                  <a:gs pos="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37" name="Line 87"/>
              <p:cNvSpPr>
                <a:spLocks noChangeShapeType="1"/>
              </p:cNvSpPr>
              <p:nvPr/>
            </p:nvSpPr>
            <p:spPr bwMode="auto">
              <a:xfrm>
                <a:off x="806" y="1726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89360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7873999" y="5105400"/>
            <a:ext cx="72689" cy="349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35993" tIns="35993" rIns="35993" bIns="35993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239" eaLnBrk="0" hangingPunct="0"/>
            <a:endParaRPr lang="fr-FR"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/>
              <a:t>le stade </a:t>
            </a:r>
            <a:r>
              <a:rPr lang="fr-FR" sz="3400" dirty="0">
                <a:solidFill>
                  <a:srgbClr val="3366FF"/>
                </a:solidFill>
              </a:rPr>
              <a:t>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8162135" y="6500814"/>
            <a:ext cx="406393" cy="230816"/>
          </a:xfrm>
        </p:spPr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19</a:t>
            </a:fld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" y="1423988"/>
            <a:ext cx="854392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489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48638" y="6500813"/>
            <a:ext cx="481012" cy="233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 dirty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20</a:t>
            </a:fld>
            <a:endParaRPr lang="fr-FR" sz="900" i="0" dirty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 smtClean="0">
                <a:solidFill>
                  <a:srgbClr val="10253F"/>
                </a:solidFill>
              </a:rPr>
              <a:t>le </a:t>
            </a:r>
            <a:r>
              <a:rPr lang="fr-FR" sz="3200" dirty="0">
                <a:solidFill>
                  <a:srgbClr val="10253F"/>
                </a:solidFill>
              </a:rPr>
              <a:t>stade</a:t>
            </a:r>
            <a:r>
              <a:rPr lang="fr-FR" sz="3200" dirty="0" smtClean="0">
                <a:solidFill>
                  <a:srgbClr val="3366FF"/>
                </a:solidFill>
              </a:rPr>
              <a:t> </a:t>
            </a:r>
            <a:r>
              <a:rPr lang="fr-FR" sz="4000" dirty="0" smtClean="0">
                <a:solidFill>
                  <a:srgbClr val="3366FF"/>
                </a:solidFill>
              </a:rPr>
              <a:t>2</a:t>
            </a:r>
            <a:endParaRPr lang="fr-FR" sz="4000" dirty="0">
              <a:solidFill>
                <a:srgbClr val="3366FF"/>
              </a:solidFill>
            </a:endParaRPr>
          </a:p>
        </p:txBody>
      </p:sp>
      <p:grpSp>
        <p:nvGrpSpPr>
          <p:cNvPr id="52" name="Group 244"/>
          <p:cNvGrpSpPr>
            <a:grpSpLocks/>
          </p:cNvGrpSpPr>
          <p:nvPr/>
        </p:nvGrpSpPr>
        <p:grpSpPr bwMode="auto">
          <a:xfrm>
            <a:off x="2339752" y="1373213"/>
            <a:ext cx="1630363" cy="2449513"/>
            <a:chOff x="2336" y="1344"/>
            <a:chExt cx="1027" cy="1543"/>
          </a:xfrm>
        </p:grpSpPr>
        <p:sp>
          <p:nvSpPr>
            <p:cNvPr id="53" name="Oval 81"/>
            <p:cNvSpPr>
              <a:spLocks noChangeAspect="1" noChangeArrowheads="1"/>
            </p:cNvSpPr>
            <p:nvPr/>
          </p:nvSpPr>
          <p:spPr bwMode="auto">
            <a:xfrm>
              <a:off x="2374" y="1440"/>
              <a:ext cx="907" cy="907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54" name="Text Box 53">
              <a:hlinkClick r:id="rId3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2527" y="2567"/>
              <a:ext cx="599" cy="320"/>
            </a:xfrm>
            <a:prstGeom prst="rect">
              <a:avLst/>
            </a:prstGeom>
            <a:gradFill>
              <a:gsLst>
                <a:gs pos="0">
                  <a:srgbClr val="576EAC"/>
                </a:gs>
                <a:gs pos="100000">
                  <a:srgbClr val="B4FF74"/>
                </a:gs>
              </a:gsLst>
            </a:gra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b="0" i="0" dirty="0">
                  <a:cs typeface="Arial" charset="0"/>
                </a:rPr>
                <a:t>2- </a:t>
              </a:r>
              <a:r>
                <a:rPr lang="fr-FR" sz="1400" b="0" i="0" dirty="0" smtClean="0">
                  <a:cs typeface="Arial" charset="0"/>
                </a:rPr>
                <a:t>groupe </a:t>
              </a:r>
              <a:endParaRPr lang="fr-FR" sz="1400" b="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solidFill>
                    <a:srgbClr val="3366FF"/>
                  </a:solidFill>
                  <a:cs typeface="Arial" charset="0"/>
                </a:rPr>
                <a:t>solidaire</a:t>
              </a:r>
            </a:p>
          </p:txBody>
        </p:sp>
        <p:sp>
          <p:nvSpPr>
            <p:cNvPr id="55" name="Oval 74"/>
            <p:cNvSpPr>
              <a:spLocks noChangeAspect="1" noChangeArrowheads="1"/>
            </p:cNvSpPr>
            <p:nvPr/>
          </p:nvSpPr>
          <p:spPr bwMode="auto">
            <a:xfrm>
              <a:off x="2336" y="1543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56" name="Oval 76"/>
            <p:cNvSpPr>
              <a:spLocks noChangeAspect="1" noChangeArrowheads="1"/>
            </p:cNvSpPr>
            <p:nvPr/>
          </p:nvSpPr>
          <p:spPr bwMode="auto">
            <a:xfrm>
              <a:off x="2350" y="2022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57" name="Oval 78"/>
            <p:cNvSpPr>
              <a:spLocks noChangeAspect="1" noChangeArrowheads="1"/>
            </p:cNvSpPr>
            <p:nvPr/>
          </p:nvSpPr>
          <p:spPr bwMode="auto">
            <a:xfrm>
              <a:off x="3128" y="1937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58" name="Oval 79"/>
            <p:cNvSpPr>
              <a:spLocks noChangeAspect="1" noChangeArrowheads="1"/>
            </p:cNvSpPr>
            <p:nvPr/>
          </p:nvSpPr>
          <p:spPr bwMode="auto">
            <a:xfrm>
              <a:off x="3106" y="1558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59" name="Oval 80">
              <a:hlinkClick r:id="rId4" action="ppaction://hlinkfile"/>
            </p:cNvPr>
            <p:cNvSpPr>
              <a:spLocks noChangeAspect="1" noChangeArrowheads="1"/>
            </p:cNvSpPr>
            <p:nvPr/>
          </p:nvSpPr>
          <p:spPr bwMode="auto">
            <a:xfrm>
              <a:off x="2720" y="1807"/>
              <a:ext cx="235" cy="247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fr-FR" sz="1200" b="1" i="0" dirty="0">
                  <a:solidFill>
                    <a:srgbClr val="22228B"/>
                  </a:solidFill>
                  <a:cs typeface="Arial" charset="0"/>
                </a:rPr>
                <a:t>L</a:t>
              </a:r>
            </a:p>
          </p:txBody>
        </p:sp>
        <p:grpSp>
          <p:nvGrpSpPr>
            <p:cNvPr id="60" name="Group 82"/>
            <p:cNvGrpSpPr>
              <a:grpSpLocks/>
            </p:cNvGrpSpPr>
            <p:nvPr/>
          </p:nvGrpSpPr>
          <p:grpSpPr bwMode="auto">
            <a:xfrm>
              <a:off x="2720" y="1344"/>
              <a:ext cx="235" cy="321"/>
              <a:chOff x="687" y="1505"/>
              <a:chExt cx="235" cy="321"/>
            </a:xfrm>
          </p:grpSpPr>
          <p:sp>
            <p:nvSpPr>
              <p:cNvPr id="64" name="Oval 83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  <p:sp>
            <p:nvSpPr>
              <p:cNvPr id="65" name="Line 84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</p:grpSp>
        <p:grpSp>
          <p:nvGrpSpPr>
            <p:cNvPr id="61" name="Group 85"/>
            <p:cNvGrpSpPr>
              <a:grpSpLocks/>
            </p:cNvGrpSpPr>
            <p:nvPr/>
          </p:nvGrpSpPr>
          <p:grpSpPr bwMode="auto">
            <a:xfrm rot="10800000">
              <a:off x="2720" y="2132"/>
              <a:ext cx="235" cy="321"/>
              <a:chOff x="687" y="1505"/>
              <a:chExt cx="235" cy="321"/>
            </a:xfrm>
          </p:grpSpPr>
          <p:sp>
            <p:nvSpPr>
              <p:cNvPr id="62" name="Oval 86"/>
              <p:cNvSpPr>
                <a:spLocks noChangeAspect="1" noChangeArrowheads="1"/>
              </p:cNvSpPr>
              <p:nvPr/>
            </p:nvSpPr>
            <p:spPr bwMode="auto">
              <a:xfrm>
                <a:off x="692" y="1510"/>
                <a:ext cx="235" cy="215"/>
              </a:xfrm>
              <a:prstGeom prst="ellipse">
                <a:avLst/>
              </a:prstGeom>
              <a:gradFill rotWithShape="1">
                <a:gsLst>
                  <a:gs pos="100000">
                    <a:srgbClr val="576EAC"/>
                  </a:gs>
                  <a:gs pos="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  <p:sp>
            <p:nvSpPr>
              <p:cNvPr id="63" name="Line 87"/>
              <p:cNvSpPr>
                <a:spLocks noChangeShapeType="1"/>
              </p:cNvSpPr>
              <p:nvPr/>
            </p:nvSpPr>
            <p:spPr bwMode="auto">
              <a:xfrm>
                <a:off x="806" y="1726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 dirty="0">
                  <a:cs typeface="Arial" charset="0"/>
                </a:endParaRPr>
              </a:p>
            </p:txBody>
          </p:sp>
        </p:grpSp>
      </p:grpSp>
      <p:pic>
        <p:nvPicPr>
          <p:cNvPr id="101" name="Image 10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895" y="2037864"/>
            <a:ext cx="809426" cy="1091910"/>
          </a:xfrm>
          <a:prstGeom prst="rect">
            <a:avLst/>
          </a:prstGeom>
        </p:spPr>
      </p:pic>
      <p:sp>
        <p:nvSpPr>
          <p:cNvPr id="30" name="ZoneTexte 29"/>
          <p:cNvSpPr txBox="1"/>
          <p:nvPr/>
        </p:nvSpPr>
        <p:spPr>
          <a:xfrm>
            <a:off x="552301" y="4508501"/>
            <a:ext cx="2750691" cy="144653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centrée sur le </a:t>
            </a:r>
            <a:br>
              <a:rPr lang="fr-FR" sz="2400" b="0" i="0" dirty="0">
                <a:solidFill>
                  <a:srgbClr val="102C34"/>
                </a:solidFill>
              </a:rPr>
            </a:br>
            <a:r>
              <a:rPr lang="fr-FR" sz="4000" i="0" dirty="0">
                <a:solidFill>
                  <a:srgbClr val="FF1CA5"/>
                </a:solidFill>
              </a:rPr>
              <a:t>processus</a:t>
            </a:r>
          </a:p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(le "</a:t>
            </a:r>
            <a:r>
              <a:rPr lang="fr-FR" sz="2400" i="0" dirty="0">
                <a:solidFill>
                  <a:srgbClr val="102C34"/>
                </a:solidFill>
              </a:rPr>
              <a:t> comment </a:t>
            </a:r>
            <a:r>
              <a:rPr lang="fr-FR" sz="2400" b="0" i="0" dirty="0">
                <a:solidFill>
                  <a:srgbClr val="102C34"/>
                </a:solidFill>
              </a:rPr>
              <a:t>")</a:t>
            </a:r>
          </a:p>
        </p:txBody>
      </p:sp>
      <p:grpSp>
        <p:nvGrpSpPr>
          <p:cNvPr id="3" name="Grouper 2"/>
          <p:cNvGrpSpPr/>
          <p:nvPr/>
        </p:nvGrpSpPr>
        <p:grpSpPr>
          <a:xfrm>
            <a:off x="4001675" y="1214898"/>
            <a:ext cx="4829154" cy="4618434"/>
            <a:chOff x="4001675" y="1214898"/>
            <a:chExt cx="4829154" cy="4618434"/>
          </a:xfrm>
        </p:grpSpPr>
        <p:sp>
          <p:nvSpPr>
            <p:cNvPr id="32" name="ZoneTexte 31"/>
            <p:cNvSpPr txBox="1"/>
            <p:nvPr/>
          </p:nvSpPr>
          <p:spPr>
            <a:xfrm>
              <a:off x="6648925" y="3282458"/>
              <a:ext cx="1349192" cy="442674"/>
            </a:xfrm>
            <a:prstGeom prst="roundRect">
              <a:avLst/>
            </a:prstGeom>
            <a:noFill/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régulation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5457240" y="5047758"/>
              <a:ext cx="1065552" cy="44267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relation</a:t>
              </a: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6859412" y="3676158"/>
              <a:ext cx="1560688" cy="4426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4F81B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échanges</a:t>
              </a: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6832218" y="4120658"/>
              <a:ext cx="1998611" cy="78319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apprentissages</a:t>
              </a:r>
            </a:p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croisés</a:t>
              </a: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4763631" y="1214898"/>
              <a:ext cx="1787269" cy="4426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appartenance</a:t>
              </a: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001675" y="3587258"/>
              <a:ext cx="2884483" cy="120884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conscience</a:t>
              </a:r>
            </a:p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de</a:t>
              </a:r>
              <a:b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r>
                <a:rPr lang="fr-FR" sz="2500" b="0" i="0" dirty="0" smtClean="0">
                  <a:solidFill>
                    <a:srgbClr val="0000FF"/>
                  </a:solidFill>
                </a:rPr>
                <a:t>l'interdépendance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6693890" y="1595898"/>
              <a:ext cx="1538666" cy="86832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500" b="0" i="0" dirty="0" smtClean="0">
                  <a:solidFill>
                    <a:srgbClr val="0000FF"/>
                  </a:solidFill>
                </a:rPr>
                <a:t>solidarité</a:t>
              </a:r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</a:p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et respect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4640580" y="3211338"/>
              <a:ext cx="1988820" cy="5278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4F81B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500" b="0" i="0" dirty="0" smtClean="0">
                  <a:solidFill>
                    <a:srgbClr val="0000FF"/>
                  </a:solidFill>
                </a:rPr>
                <a:t>interactions</a:t>
              </a: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4949114" y="2279158"/>
              <a:ext cx="1319810" cy="442674"/>
            </a:xfrm>
            <a:prstGeom prst="roundRect">
              <a:avLst/>
            </a:prstGeom>
            <a:noFill/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confiance</a:t>
              </a: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6093126" y="5390658"/>
              <a:ext cx="1495587" cy="44267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subjectivité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481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32610" y="188913"/>
            <a:ext cx="6308090" cy="882650"/>
          </a:xfrm>
        </p:spPr>
        <p:txBody>
          <a:bodyPr/>
          <a:lstStyle/>
          <a:p>
            <a:r>
              <a:rPr lang="fr-FR" sz="4000" dirty="0">
                <a:solidFill>
                  <a:srgbClr val="3366FF"/>
                </a:solidFill>
              </a:rPr>
              <a:t>l'identité collective </a:t>
            </a:r>
            <a:r>
              <a:rPr lang="fr-FR" dirty="0" smtClean="0"/>
              <a:t>se construit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21</a:t>
            </a:fld>
            <a:endParaRPr lang="fr-FR" dirty="0"/>
          </a:p>
        </p:txBody>
      </p:sp>
      <p:pic>
        <p:nvPicPr>
          <p:cNvPr id="5" name="Image 4" descr="compléter ensembl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4001" y="1717040"/>
            <a:ext cx="3728720" cy="372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68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000" dirty="0">
                <a:solidFill>
                  <a:srgbClr val="3366FF"/>
                </a:solidFill>
              </a:rPr>
              <a:t>l'appartenance </a:t>
            </a:r>
            <a:r>
              <a:rPr lang="fr-FR" dirty="0" smtClean="0"/>
              <a:t>s'affirme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22</a:t>
            </a:fld>
            <a:endParaRPr lang="fr-FR" dirty="0"/>
          </a:p>
        </p:txBody>
      </p:sp>
      <p:pic>
        <p:nvPicPr>
          <p:cNvPr id="7" name="Image 6" descr="diversité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8180" y="1953260"/>
            <a:ext cx="5448300" cy="336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807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la </a:t>
            </a:r>
            <a:r>
              <a:rPr lang="fr-FR" sz="4000" dirty="0">
                <a:solidFill>
                  <a:srgbClr val="3366FF"/>
                </a:solidFill>
              </a:rPr>
              <a:t>relation </a:t>
            </a:r>
            <a:r>
              <a:rPr lang="fr-FR" dirty="0" smtClean="0"/>
              <a:t>est centrale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23</a:t>
            </a:fld>
            <a:endParaRPr lang="fr-FR" dirty="0"/>
          </a:p>
        </p:txBody>
      </p:sp>
      <p:pic>
        <p:nvPicPr>
          <p:cNvPr id="5" name="Image 4" descr="allianc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4607" y="2206805"/>
            <a:ext cx="3868898" cy="327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99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26590" y="178753"/>
            <a:ext cx="6572250" cy="882650"/>
          </a:xfrm>
        </p:spPr>
        <p:txBody>
          <a:bodyPr/>
          <a:lstStyle/>
          <a:p>
            <a:pPr algn="ctr"/>
            <a:r>
              <a:rPr lang="fr-FR" dirty="0" smtClean="0"/>
              <a:t>la maturité </a:t>
            </a:r>
            <a:r>
              <a:rPr lang="fr-FR" sz="4000" dirty="0">
                <a:solidFill>
                  <a:srgbClr val="3366FF"/>
                </a:solidFill>
              </a:rPr>
              <a:t>émotionnelle</a:t>
            </a:r>
            <a:r>
              <a:rPr lang="fr-FR" dirty="0" smtClean="0"/>
              <a:t> progresse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24</a:t>
            </a:fld>
            <a:endParaRPr lang="fr-FR" dirty="0"/>
          </a:p>
        </p:txBody>
      </p:sp>
      <p:pic>
        <p:nvPicPr>
          <p:cNvPr id="3" name="Image 2" descr="heureuse surpri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4854" y="1849120"/>
            <a:ext cx="3657600" cy="3576320"/>
          </a:xfrm>
          <a:prstGeom prst="rect">
            <a:avLst/>
          </a:prstGeom>
        </p:spPr>
      </p:pic>
      <p:pic>
        <p:nvPicPr>
          <p:cNvPr id="8" name="Image 7" descr="coler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04" y="2222098"/>
            <a:ext cx="3776374" cy="286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38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000" dirty="0">
                <a:solidFill>
                  <a:srgbClr val="3366FF"/>
                </a:solidFill>
              </a:rPr>
              <a:t>l'autonomie</a:t>
            </a:r>
            <a:r>
              <a:rPr lang="fr-FR" dirty="0" smtClean="0"/>
              <a:t> grandit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25</a:t>
            </a:fld>
            <a:endParaRPr lang="fr-FR" dirty="0"/>
          </a:p>
        </p:txBody>
      </p:sp>
      <p:pic>
        <p:nvPicPr>
          <p:cNvPr id="3" name="Image 2" descr="funambu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2721" y="1972188"/>
            <a:ext cx="6460559" cy="343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924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94791" y="199073"/>
            <a:ext cx="6157913" cy="882650"/>
          </a:xfrm>
        </p:spPr>
        <p:txBody>
          <a:bodyPr/>
          <a:lstStyle/>
          <a:p>
            <a:pPr algn="ctr"/>
            <a:r>
              <a:rPr lang="fr-FR" dirty="0"/>
              <a:t>la </a:t>
            </a:r>
            <a:r>
              <a:rPr lang="fr-FR" sz="4000" dirty="0">
                <a:solidFill>
                  <a:srgbClr val="3366FF"/>
                </a:solidFill>
              </a:rPr>
              <a:t>coopération </a:t>
            </a:r>
            <a:r>
              <a:rPr lang="fr-FR" dirty="0" smtClean="0"/>
              <a:t>s'installe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26</a:t>
            </a:fld>
            <a:endParaRPr lang="fr-FR" dirty="0"/>
          </a:p>
        </p:txBody>
      </p:sp>
      <p:pic>
        <p:nvPicPr>
          <p:cNvPr id="5" name="Image 4" descr="Coconstruc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5380" y="1635760"/>
            <a:ext cx="41656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230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la </a:t>
            </a:r>
            <a:r>
              <a:rPr lang="fr-FR" sz="4000" dirty="0">
                <a:solidFill>
                  <a:srgbClr val="3366FF"/>
                </a:solidFill>
              </a:rPr>
              <a:t>régulation</a:t>
            </a:r>
            <a:r>
              <a:rPr lang="fr-FR" dirty="0"/>
              <a:t> </a:t>
            </a:r>
            <a:r>
              <a:rPr lang="fr-FR" dirty="0" smtClean="0"/>
              <a:t>fonctionne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27</a:t>
            </a:fld>
            <a:endParaRPr lang="fr-FR" dirty="0"/>
          </a:p>
        </p:txBody>
      </p:sp>
      <p:pic>
        <p:nvPicPr>
          <p:cNvPr id="5" name="Image 4" descr="thermometr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6654" y="1583090"/>
            <a:ext cx="1829747" cy="431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53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risque </a:t>
            </a:r>
            <a:r>
              <a:rPr lang="fr-FR" dirty="0"/>
              <a:t>: le </a:t>
            </a:r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nombrilisme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28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6160" y="2103120"/>
            <a:ext cx="4754881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006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risque : le </a:t>
            </a:r>
            <a:r>
              <a:rPr lang="fr-FR" sz="4000" dirty="0" smtClean="0">
                <a:solidFill>
                  <a:srgbClr val="E46C0A"/>
                </a:solidFill>
              </a:rPr>
              <a:t>conformisme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29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3363" y="2376746"/>
            <a:ext cx="6211057" cy="2093655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20272942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53853" y="6500814"/>
            <a:ext cx="470582" cy="2308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19" indent="-2857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79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1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37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56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27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39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14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 dirty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30</a:t>
            </a:fld>
            <a:endParaRPr lang="fr-FR" sz="900" i="0" dirty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>
                <a:solidFill>
                  <a:srgbClr val="10253F"/>
                </a:solidFill>
              </a:rPr>
              <a:t>le stade</a:t>
            </a:r>
            <a:r>
              <a:rPr lang="fr-FR" sz="3200" dirty="0">
                <a:solidFill>
                  <a:srgbClr val="3366FF"/>
                </a:solidFill>
              </a:rPr>
              <a:t> </a:t>
            </a:r>
            <a:r>
              <a:rPr lang="fr-FR" sz="4000" dirty="0">
                <a:solidFill>
                  <a:srgbClr val="3366FF"/>
                </a:solidFill>
              </a:rPr>
              <a:t>2</a:t>
            </a:r>
          </a:p>
        </p:txBody>
      </p:sp>
      <p:pic>
        <p:nvPicPr>
          <p:cNvPr id="101" name="Image 10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896" y="2037865"/>
            <a:ext cx="809426" cy="1091910"/>
          </a:xfrm>
          <a:prstGeom prst="rect">
            <a:avLst/>
          </a:prstGeom>
        </p:spPr>
      </p:pic>
      <p:grpSp>
        <p:nvGrpSpPr>
          <p:cNvPr id="4" name="Grouper 3"/>
          <p:cNvGrpSpPr/>
          <p:nvPr/>
        </p:nvGrpSpPr>
        <p:grpSpPr>
          <a:xfrm>
            <a:off x="5247658" y="1497360"/>
            <a:ext cx="1884394" cy="4450298"/>
            <a:chOff x="6733557" y="1268760"/>
            <a:chExt cx="1884394" cy="4450298"/>
          </a:xfrm>
        </p:grpSpPr>
        <p:sp>
          <p:nvSpPr>
            <p:cNvPr id="108" name="ZoneTexte 107"/>
            <p:cNvSpPr txBox="1"/>
            <p:nvPr/>
          </p:nvSpPr>
          <p:spPr>
            <a:xfrm>
              <a:off x="7231042" y="1268760"/>
              <a:ext cx="889417" cy="340519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délimiter</a:t>
              </a:r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6733557" y="2578963"/>
              <a:ext cx="1884394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stimuler les </a:t>
              </a:r>
              <a:br>
                <a:rPr lang="fr-FR" sz="1400" b="0" i="0" dirty="0">
                  <a:solidFill>
                    <a:srgbClr val="17375E"/>
                  </a:solidFill>
                </a:rPr>
              </a:br>
              <a:r>
                <a:rPr lang="fr-FR" sz="1400" b="0" i="0" dirty="0">
                  <a:solidFill>
                    <a:srgbClr val="17375E"/>
                  </a:solidFill>
                </a:rPr>
                <a:t>interactions latérales</a:t>
              </a: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6824210" y="1804680"/>
              <a:ext cx="1704069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laisser de l'espace</a:t>
              </a:r>
            </a:p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(position basse)</a:t>
              </a: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7170856" y="5140176"/>
              <a:ext cx="1009789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préparer</a:t>
              </a:r>
            </a:p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le stade 3</a:t>
              </a:r>
            </a:p>
          </p:txBody>
        </p:sp>
        <p:sp>
          <p:nvSpPr>
            <p:cNvPr id="119" name="ZoneTexte 118"/>
            <p:cNvSpPr txBox="1"/>
            <p:nvPr/>
          </p:nvSpPr>
          <p:spPr>
            <a:xfrm>
              <a:off x="6815351" y="3353246"/>
              <a:ext cx="1740333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systématiser </a:t>
              </a:r>
            </a:p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les temps collectifs</a:t>
              </a: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7001736" y="4127529"/>
              <a:ext cx="1367570" cy="817245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  <a:ln w="38100" cmpd="sng">
              <a:solidFill>
                <a:srgbClr val="008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développer</a:t>
              </a:r>
            </a:p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la capacité de </a:t>
              </a:r>
            </a:p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régulation</a:t>
              </a:r>
            </a:p>
          </p:txBody>
        </p:sp>
      </p:grpSp>
      <p:grpSp>
        <p:nvGrpSpPr>
          <p:cNvPr id="3" name="Grouper 2"/>
          <p:cNvGrpSpPr/>
          <p:nvPr/>
        </p:nvGrpSpPr>
        <p:grpSpPr>
          <a:xfrm>
            <a:off x="3694886" y="1460500"/>
            <a:ext cx="1508472" cy="4481398"/>
            <a:chOff x="4837886" y="1255315"/>
            <a:chExt cx="1508472" cy="4669562"/>
          </a:xfrm>
        </p:grpSpPr>
        <p:sp>
          <p:nvSpPr>
            <p:cNvPr id="102" name="ZoneTexte 101"/>
            <p:cNvSpPr txBox="1"/>
            <p:nvPr/>
          </p:nvSpPr>
          <p:spPr>
            <a:xfrm>
              <a:off x="4837886" y="1255315"/>
              <a:ext cx="1508472" cy="603188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enjeu identitaire</a:t>
              </a:r>
            </a:p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collectif</a:t>
              </a: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5014369" y="3267617"/>
              <a:ext cx="1155516" cy="354817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coopération</a:t>
              </a: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4962316" y="2020166"/>
              <a:ext cx="1259617" cy="603188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importance </a:t>
              </a:r>
              <a:br>
                <a:rPr lang="fr-FR" sz="1400" b="0" i="0" dirty="0">
                  <a:solidFill>
                    <a:srgbClr val="17375E"/>
                  </a:solidFill>
                </a:rPr>
              </a:br>
              <a:r>
                <a:rPr lang="fr-FR" sz="1400" b="0" i="0" dirty="0">
                  <a:solidFill>
                    <a:srgbClr val="17375E"/>
                  </a:solidFill>
                </a:rPr>
                <a:t>de la relation</a:t>
              </a: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5004417" y="5570060"/>
              <a:ext cx="1235714" cy="354817"/>
            </a:xfrm>
            <a:prstGeom prst="roundRect">
              <a:avLst/>
            </a:prstGeom>
            <a:gradFill flip="none" rotWithShape="1">
              <a:gsLst>
                <a:gs pos="0">
                  <a:srgbClr val="FF767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sz="1400" b="0" i="0" dirty="0">
                  <a:solidFill>
                    <a:srgbClr val="17375E"/>
                  </a:solidFill>
                </a:rPr>
                <a:t>conformisme</a:t>
              </a:r>
            </a:p>
          </p:txBody>
        </p:sp>
        <p:sp>
          <p:nvSpPr>
            <p:cNvPr id="107" name="ZoneTexte 106"/>
            <p:cNvSpPr txBox="1"/>
            <p:nvPr/>
          </p:nvSpPr>
          <p:spPr>
            <a:xfrm>
              <a:off x="5034935" y="5065515"/>
              <a:ext cx="1174681" cy="354817"/>
            </a:xfrm>
            <a:prstGeom prst="roundRect">
              <a:avLst/>
            </a:prstGeom>
            <a:gradFill flip="none" rotWithShape="1">
              <a:gsLst>
                <a:gs pos="0">
                  <a:srgbClr val="FF767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sz="1400" b="0" i="0" dirty="0">
                  <a:solidFill>
                    <a:srgbClr val="17375E"/>
                  </a:solidFill>
                </a:rPr>
                <a:t>nombrilisme</a:t>
              </a: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5091409" y="3772161"/>
              <a:ext cx="1001442" cy="354817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régulation</a:t>
              </a: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5092447" y="2763073"/>
              <a:ext cx="1052770" cy="354817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rgbClr val="17375E"/>
                  </a:solidFill>
                </a:rPr>
                <a:t>autonomie</a:t>
              </a:r>
            </a:p>
          </p:txBody>
        </p:sp>
      </p:grpSp>
      <p:cxnSp>
        <p:nvCxnSpPr>
          <p:cNvPr id="123" name="Connecteur droit 122"/>
          <p:cNvCxnSpPr/>
          <p:nvPr/>
        </p:nvCxnSpPr>
        <p:spPr bwMode="auto">
          <a:xfrm>
            <a:off x="5199732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ZoneTexte 40"/>
          <p:cNvSpPr txBox="1"/>
          <p:nvPr/>
        </p:nvSpPr>
        <p:spPr>
          <a:xfrm>
            <a:off x="552301" y="4508501"/>
            <a:ext cx="2750691" cy="144653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centrée sur le </a:t>
            </a:r>
            <a:br>
              <a:rPr lang="fr-FR" sz="2400" b="0" i="0" dirty="0">
                <a:solidFill>
                  <a:srgbClr val="102C34"/>
                </a:solidFill>
              </a:rPr>
            </a:br>
            <a:r>
              <a:rPr lang="fr-FR" sz="4000" i="0" dirty="0">
                <a:solidFill>
                  <a:srgbClr val="FF1CA5"/>
                </a:solidFill>
              </a:rPr>
              <a:t>processus</a:t>
            </a:r>
          </a:p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(le "</a:t>
            </a:r>
            <a:r>
              <a:rPr lang="fr-FR" sz="2400" i="0" dirty="0">
                <a:solidFill>
                  <a:srgbClr val="102C34"/>
                </a:solidFill>
              </a:rPr>
              <a:t> comment </a:t>
            </a:r>
            <a:r>
              <a:rPr lang="fr-FR" sz="2400" b="0" i="0" dirty="0">
                <a:solidFill>
                  <a:srgbClr val="102C34"/>
                </a:solidFill>
              </a:rPr>
              <a:t>")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571231" y="658912"/>
            <a:ext cx="1870813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caractéristiques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l'équipe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5436490" y="658912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du leader</a:t>
            </a:r>
          </a:p>
        </p:txBody>
      </p:sp>
      <p:grpSp>
        <p:nvGrpSpPr>
          <p:cNvPr id="37" name="Grouper 36"/>
          <p:cNvGrpSpPr/>
          <p:nvPr/>
        </p:nvGrpSpPr>
        <p:grpSpPr>
          <a:xfrm>
            <a:off x="7217193" y="1483002"/>
            <a:ext cx="1853904" cy="4708902"/>
            <a:chOff x="6610508" y="800491"/>
            <a:chExt cx="1853904" cy="4413695"/>
          </a:xfrm>
        </p:grpSpPr>
        <p:sp>
          <p:nvSpPr>
            <p:cNvPr id="39" name="ZoneTexte 38"/>
            <p:cNvSpPr txBox="1"/>
            <p:nvPr/>
          </p:nvSpPr>
          <p:spPr>
            <a:xfrm>
              <a:off x="6642110" y="4664163"/>
              <a:ext cx="1790700" cy="550023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rester en  lien avec " l'extérieur  "</a:t>
              </a: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6771101" y="2892669"/>
              <a:ext cx="1532719" cy="766011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développer</a:t>
              </a:r>
              <a:b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ma compétence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relationnelle</a:t>
              </a: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6716051" y="800491"/>
              <a:ext cx="1642818" cy="542591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intégrer 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l'interdépendance</a:t>
              </a: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6939112" y="3748658"/>
              <a:ext cx="1196697" cy="766011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donner et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demander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du </a:t>
              </a:r>
              <a:r>
                <a:rPr lang="fr-FR" sz="1400" b="0" i="0" dirty="0" err="1">
                  <a:solidFill>
                    <a:schemeClr val="tx2">
                      <a:lumMod val="75000"/>
                    </a:schemeClr>
                  </a:solidFill>
                </a:rPr>
                <a:t>ffedback</a:t>
              </a:r>
              <a:endParaRPr lang="fr-FR" sz="1400" b="0" i="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6610508" y="2214658"/>
              <a:ext cx="1853904" cy="542591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donner et demander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du soutien</a:t>
              </a: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6803985" y="1502309"/>
              <a:ext cx="1466951" cy="542591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connaître le job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des autres</a:t>
              </a:r>
            </a:p>
          </p:txBody>
        </p:sp>
      </p:grpSp>
      <p:cxnSp>
        <p:nvCxnSpPr>
          <p:cNvPr id="46" name="Connecteur droit 45"/>
          <p:cNvCxnSpPr/>
          <p:nvPr/>
        </p:nvCxnSpPr>
        <p:spPr bwMode="auto">
          <a:xfrm>
            <a:off x="7178019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ZoneTexte 46"/>
          <p:cNvSpPr txBox="1"/>
          <p:nvPr/>
        </p:nvSpPr>
        <p:spPr>
          <a:xfrm>
            <a:off x="7249680" y="658912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l'équipier</a:t>
            </a:r>
          </a:p>
        </p:txBody>
      </p:sp>
      <p:grpSp>
        <p:nvGrpSpPr>
          <p:cNvPr id="51" name="Group 244"/>
          <p:cNvGrpSpPr>
            <a:grpSpLocks/>
          </p:cNvGrpSpPr>
          <p:nvPr/>
        </p:nvGrpSpPr>
        <p:grpSpPr bwMode="auto">
          <a:xfrm>
            <a:off x="1755552" y="1373213"/>
            <a:ext cx="1630363" cy="2449513"/>
            <a:chOff x="2336" y="1344"/>
            <a:chExt cx="1027" cy="1543"/>
          </a:xfrm>
        </p:grpSpPr>
        <p:sp>
          <p:nvSpPr>
            <p:cNvPr id="66" name="Oval 81"/>
            <p:cNvSpPr>
              <a:spLocks noChangeAspect="1" noChangeArrowheads="1"/>
            </p:cNvSpPr>
            <p:nvPr/>
          </p:nvSpPr>
          <p:spPr bwMode="auto">
            <a:xfrm>
              <a:off x="2374" y="1440"/>
              <a:ext cx="907" cy="907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7" name="Text Box 53"/>
            <p:cNvSpPr txBox="1">
              <a:spLocks noChangeArrowheads="1"/>
            </p:cNvSpPr>
            <p:nvPr/>
          </p:nvSpPr>
          <p:spPr bwMode="auto">
            <a:xfrm>
              <a:off x="2511" y="2567"/>
              <a:ext cx="631" cy="320"/>
            </a:xfrm>
            <a:prstGeom prst="rect">
              <a:avLst/>
            </a:prstGeom>
            <a:gradFill>
              <a:gsLst>
                <a:gs pos="0">
                  <a:srgbClr val="576EAC"/>
                </a:gs>
                <a:gs pos="100000">
                  <a:srgbClr val="B4FF74"/>
                </a:gs>
              </a:gsLst>
            </a:gra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2- </a:t>
              </a:r>
              <a:r>
                <a:rPr lang="fr-FR" sz="1400" i="0" dirty="0" smtClean="0">
                  <a:cs typeface="Arial" charset="0"/>
                </a:rPr>
                <a:t>groupe </a:t>
              </a:r>
              <a:endParaRPr lang="fr-FR" sz="140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solidaire</a:t>
              </a:r>
            </a:p>
          </p:txBody>
        </p:sp>
        <p:sp>
          <p:nvSpPr>
            <p:cNvPr id="68" name="Oval 74"/>
            <p:cNvSpPr>
              <a:spLocks noChangeAspect="1" noChangeArrowheads="1"/>
            </p:cNvSpPr>
            <p:nvPr/>
          </p:nvSpPr>
          <p:spPr bwMode="auto">
            <a:xfrm>
              <a:off x="2336" y="1543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9" name="Oval 76"/>
            <p:cNvSpPr>
              <a:spLocks noChangeAspect="1" noChangeArrowheads="1"/>
            </p:cNvSpPr>
            <p:nvPr/>
          </p:nvSpPr>
          <p:spPr bwMode="auto">
            <a:xfrm>
              <a:off x="2350" y="2022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0" name="Oval 78"/>
            <p:cNvSpPr>
              <a:spLocks noChangeAspect="1" noChangeArrowheads="1"/>
            </p:cNvSpPr>
            <p:nvPr/>
          </p:nvSpPr>
          <p:spPr bwMode="auto">
            <a:xfrm>
              <a:off x="3128" y="1937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1" name="Oval 79"/>
            <p:cNvSpPr>
              <a:spLocks noChangeAspect="1" noChangeArrowheads="1"/>
            </p:cNvSpPr>
            <p:nvPr/>
          </p:nvSpPr>
          <p:spPr bwMode="auto">
            <a:xfrm>
              <a:off x="3106" y="1558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2" name="Oval 80"/>
            <p:cNvSpPr>
              <a:spLocks noChangeAspect="1" noChangeArrowheads="1"/>
            </p:cNvSpPr>
            <p:nvPr/>
          </p:nvSpPr>
          <p:spPr bwMode="auto">
            <a:xfrm>
              <a:off x="2720" y="1807"/>
              <a:ext cx="235" cy="247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fr-FR" sz="1200" b="1" i="0">
                  <a:solidFill>
                    <a:srgbClr val="22228B"/>
                  </a:solidFill>
                  <a:cs typeface="Arial" charset="0"/>
                </a:rPr>
                <a:t>L</a:t>
              </a:r>
            </a:p>
          </p:txBody>
        </p:sp>
        <p:grpSp>
          <p:nvGrpSpPr>
            <p:cNvPr id="73" name="Group 82"/>
            <p:cNvGrpSpPr>
              <a:grpSpLocks/>
            </p:cNvGrpSpPr>
            <p:nvPr/>
          </p:nvGrpSpPr>
          <p:grpSpPr bwMode="auto">
            <a:xfrm>
              <a:off x="2720" y="1344"/>
              <a:ext cx="235" cy="321"/>
              <a:chOff x="687" y="1505"/>
              <a:chExt cx="235" cy="321"/>
            </a:xfrm>
          </p:grpSpPr>
          <p:sp>
            <p:nvSpPr>
              <p:cNvPr id="77" name="Oval 83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78" name="Line 84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74" name="Group 85"/>
            <p:cNvGrpSpPr>
              <a:grpSpLocks/>
            </p:cNvGrpSpPr>
            <p:nvPr/>
          </p:nvGrpSpPr>
          <p:grpSpPr bwMode="auto">
            <a:xfrm rot="10800000">
              <a:off x="2720" y="2132"/>
              <a:ext cx="235" cy="321"/>
              <a:chOff x="687" y="1505"/>
              <a:chExt cx="235" cy="321"/>
            </a:xfrm>
          </p:grpSpPr>
          <p:sp>
            <p:nvSpPr>
              <p:cNvPr id="75" name="Oval 86"/>
              <p:cNvSpPr>
                <a:spLocks noChangeAspect="1" noChangeArrowheads="1"/>
              </p:cNvSpPr>
              <p:nvPr/>
            </p:nvSpPr>
            <p:spPr bwMode="auto">
              <a:xfrm>
                <a:off x="692" y="1510"/>
                <a:ext cx="235" cy="215"/>
              </a:xfrm>
              <a:prstGeom prst="ellipse">
                <a:avLst/>
              </a:prstGeom>
              <a:gradFill rotWithShape="1">
                <a:gsLst>
                  <a:gs pos="100000">
                    <a:srgbClr val="576EAC"/>
                  </a:gs>
                  <a:gs pos="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76" name="Line 87"/>
              <p:cNvSpPr>
                <a:spLocks noChangeShapeType="1"/>
              </p:cNvSpPr>
              <p:nvPr/>
            </p:nvSpPr>
            <p:spPr bwMode="auto">
              <a:xfrm>
                <a:off x="806" y="1726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37847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stade </a:t>
            </a:r>
            <a:r>
              <a:rPr lang="fr-FR" sz="3400" dirty="0">
                <a:solidFill>
                  <a:srgbClr val="3366FF"/>
                </a:solidFill>
              </a:rPr>
              <a:t>2</a:t>
            </a:r>
            <a:r>
              <a:rPr lang="fr-FR" dirty="0" smtClean="0"/>
              <a:t> : exemples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2340" y="1650365"/>
            <a:ext cx="7302500" cy="3962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b="0" dirty="0" smtClean="0"/>
              <a:t>je tiens compte de l'impact de mes actions : " si je fais ça, c'est comment pour toi ?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De quoi as-tu besoin ?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Comment puis-je t'aider ?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je m'assure d'avoir été compris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Comment recevez-vous cette décision ?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" Que pensez-vous de … "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Quand je donne des infos, je m'assure de répondre aux besoins, de comprendre les enjeux de l'autre (ex. prise de décision, arbitrage…)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Je questionne les attentes, les enjeux…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De quoi avons-nous besoin pour bien fonctionner ?</a:t>
            </a:r>
          </a:p>
          <a:p>
            <a:pPr>
              <a:lnSpc>
                <a:spcPct val="100000"/>
              </a:lnSpc>
            </a:pPr>
            <a:r>
              <a:rPr lang="fr-FR" b="0" dirty="0" smtClean="0"/>
              <a:t>Qu'attendons-nous les uns des autres ?</a:t>
            </a:r>
          </a:p>
          <a:p>
            <a:pPr>
              <a:lnSpc>
                <a:spcPct val="100000"/>
              </a:lnSpc>
            </a:pPr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476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53853" y="6419534"/>
            <a:ext cx="470582" cy="2308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19" indent="-2857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79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1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37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56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27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39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14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 dirty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32</a:t>
            </a:fld>
            <a:endParaRPr lang="fr-FR" sz="900" i="0" dirty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>
                <a:solidFill>
                  <a:srgbClr val="10253F"/>
                </a:solidFill>
              </a:rPr>
              <a:t>le stade </a:t>
            </a:r>
            <a:r>
              <a:rPr lang="fr-FR" sz="4000" dirty="0">
                <a:solidFill>
                  <a:srgbClr val="3366FF"/>
                </a:solidFill>
              </a:rPr>
              <a:t>3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1" y="2274489"/>
            <a:ext cx="715279" cy="96490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2323232"/>
            <a:ext cx="628870" cy="936104"/>
          </a:xfrm>
          <a:prstGeom prst="rect">
            <a:avLst/>
          </a:prstGeom>
        </p:spPr>
      </p:pic>
      <p:cxnSp>
        <p:nvCxnSpPr>
          <p:cNvPr id="29" name="Connecteur droit 28"/>
          <p:cNvCxnSpPr/>
          <p:nvPr/>
        </p:nvCxnSpPr>
        <p:spPr bwMode="auto">
          <a:xfrm>
            <a:off x="5974432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ZoneTexte 29"/>
          <p:cNvSpPr txBox="1"/>
          <p:nvPr/>
        </p:nvSpPr>
        <p:spPr>
          <a:xfrm>
            <a:off x="4117331" y="658912"/>
            <a:ext cx="1870813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caractéristiques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l'équipe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5919090" y="658912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du leader</a:t>
            </a:r>
          </a:p>
        </p:txBody>
      </p:sp>
      <p:cxnSp>
        <p:nvCxnSpPr>
          <p:cNvPr id="32" name="Connecteur droit 31"/>
          <p:cNvCxnSpPr/>
          <p:nvPr/>
        </p:nvCxnSpPr>
        <p:spPr bwMode="auto">
          <a:xfrm>
            <a:off x="7447632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ZoneTexte 32"/>
          <p:cNvSpPr txBox="1"/>
          <p:nvPr/>
        </p:nvSpPr>
        <p:spPr>
          <a:xfrm>
            <a:off x="7443093" y="658912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l'équipier</a:t>
            </a:r>
          </a:p>
        </p:txBody>
      </p:sp>
      <p:grpSp>
        <p:nvGrpSpPr>
          <p:cNvPr id="34" name="Grouper 33"/>
          <p:cNvGrpSpPr/>
          <p:nvPr/>
        </p:nvGrpSpPr>
        <p:grpSpPr>
          <a:xfrm>
            <a:off x="1907704" y="1485926"/>
            <a:ext cx="3363913" cy="2628348"/>
            <a:chOff x="5291758" y="2345953"/>
            <a:chExt cx="3363913" cy="2628348"/>
          </a:xfrm>
        </p:grpSpPr>
        <p:sp>
          <p:nvSpPr>
            <p:cNvPr id="35" name="Text Box 54"/>
            <p:cNvSpPr txBox="1">
              <a:spLocks noChangeArrowheads="1"/>
            </p:cNvSpPr>
            <p:nvPr/>
          </p:nvSpPr>
          <p:spPr bwMode="auto">
            <a:xfrm>
              <a:off x="5562507" y="4466853"/>
              <a:ext cx="1233328" cy="507448"/>
            </a:xfrm>
            <a:prstGeom prst="rect">
              <a:avLst/>
            </a:prstGeom>
            <a:solidFill>
              <a:srgbClr val="82CA3A">
                <a:alpha val="50000"/>
              </a:srgbClr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 smtClean="0">
                  <a:solidFill>
                    <a:srgbClr val="008000"/>
                  </a:solidFill>
                  <a:cs typeface="Arial" charset="0"/>
                </a:rPr>
                <a:t>3- équipe</a:t>
              </a: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 smtClean="0">
                  <a:solidFill>
                    <a:srgbClr val="008000"/>
                  </a:solidFill>
                  <a:cs typeface="Arial" charset="0"/>
                </a:rPr>
                <a:t>performante</a:t>
              </a:r>
              <a:endParaRPr lang="fr-FR" sz="1400" i="0" dirty="0">
                <a:solidFill>
                  <a:srgbClr val="008000"/>
                </a:solidFill>
                <a:cs typeface="Arial" charset="0"/>
              </a:endParaRPr>
            </a:p>
          </p:txBody>
        </p:sp>
        <p:sp>
          <p:nvSpPr>
            <p:cNvPr id="36" name="Oval 89"/>
            <p:cNvSpPr>
              <a:spLocks noChangeAspect="1" noChangeArrowheads="1"/>
            </p:cNvSpPr>
            <p:nvPr/>
          </p:nvSpPr>
          <p:spPr bwMode="auto">
            <a:xfrm>
              <a:off x="5453683" y="2768228"/>
              <a:ext cx="1439863" cy="1439863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37" name="Oval 90"/>
            <p:cNvSpPr>
              <a:spLocks noChangeAspect="1" noChangeArrowheads="1"/>
            </p:cNvSpPr>
            <p:nvPr/>
          </p:nvSpPr>
          <p:spPr bwMode="auto">
            <a:xfrm>
              <a:off x="5494958" y="27809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38" name="Oval 91"/>
            <p:cNvSpPr>
              <a:spLocks noChangeAspect="1" noChangeArrowheads="1"/>
            </p:cNvSpPr>
            <p:nvPr/>
          </p:nvSpPr>
          <p:spPr bwMode="auto">
            <a:xfrm>
              <a:off x="5291758" y="33571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39" name="Oval 92"/>
            <p:cNvSpPr>
              <a:spLocks noChangeAspect="1" noChangeArrowheads="1"/>
            </p:cNvSpPr>
            <p:nvPr/>
          </p:nvSpPr>
          <p:spPr bwMode="auto">
            <a:xfrm>
              <a:off x="6647483" y="35730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0" name="Oval 93"/>
            <p:cNvSpPr>
              <a:spLocks noChangeAspect="1" noChangeArrowheads="1"/>
            </p:cNvSpPr>
            <p:nvPr/>
          </p:nvSpPr>
          <p:spPr bwMode="auto">
            <a:xfrm>
              <a:off x="6660183" y="306826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1" name="Oval 96"/>
            <p:cNvSpPr>
              <a:spLocks noChangeAspect="1" noChangeArrowheads="1"/>
            </p:cNvSpPr>
            <p:nvPr/>
          </p:nvSpPr>
          <p:spPr bwMode="auto">
            <a:xfrm>
              <a:off x="6142658" y="26158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2" name="Oval 99"/>
            <p:cNvSpPr>
              <a:spLocks noChangeAspect="1" noChangeArrowheads="1"/>
            </p:cNvSpPr>
            <p:nvPr/>
          </p:nvSpPr>
          <p:spPr bwMode="auto">
            <a:xfrm rot="10800000">
              <a:off x="6156946" y="40048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3" name="Oval 101"/>
            <p:cNvSpPr>
              <a:spLocks noChangeAspect="1" noChangeArrowheads="1"/>
            </p:cNvSpPr>
            <p:nvPr/>
          </p:nvSpPr>
          <p:spPr bwMode="auto">
            <a:xfrm>
              <a:off x="7206283" y="2345953"/>
              <a:ext cx="1449388" cy="976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fr-FR" sz="1300" b="1" i="0" smtClean="0">
                  <a:solidFill>
                    <a:srgbClr val="10253F"/>
                  </a:solidFill>
                  <a:cs typeface="Arial" charset="0"/>
                </a:rPr>
                <a:t>Vision et culture partagées</a:t>
              </a:r>
              <a:endParaRPr lang="fr-FR" sz="1300" b="1" i="0" dirty="0">
                <a:solidFill>
                  <a:srgbClr val="10253F"/>
                </a:solidFill>
                <a:cs typeface="Arial" charset="0"/>
              </a:endParaRPr>
            </a:p>
          </p:txBody>
        </p:sp>
        <p:sp>
          <p:nvSpPr>
            <p:cNvPr id="44" name="Line 102"/>
            <p:cNvSpPr>
              <a:spLocks noChangeShapeType="1"/>
            </p:cNvSpPr>
            <p:nvPr/>
          </p:nvSpPr>
          <p:spPr bwMode="auto">
            <a:xfrm>
              <a:off x="6607796" y="2780928"/>
              <a:ext cx="557213" cy="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5" name="Line 103"/>
            <p:cNvSpPr>
              <a:spLocks noChangeShapeType="1"/>
            </p:cNvSpPr>
            <p:nvPr/>
          </p:nvSpPr>
          <p:spPr bwMode="auto">
            <a:xfrm flipV="1">
              <a:off x="5939458" y="2858716"/>
              <a:ext cx="1077913" cy="138113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6" name="Line 104"/>
            <p:cNvSpPr>
              <a:spLocks noChangeShapeType="1"/>
            </p:cNvSpPr>
            <p:nvPr/>
          </p:nvSpPr>
          <p:spPr bwMode="auto">
            <a:xfrm flipV="1">
              <a:off x="5864846" y="3141291"/>
              <a:ext cx="1390650" cy="669925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7" name="Line 105"/>
            <p:cNvSpPr>
              <a:spLocks noChangeShapeType="1"/>
            </p:cNvSpPr>
            <p:nvPr/>
          </p:nvSpPr>
          <p:spPr bwMode="auto">
            <a:xfrm flipV="1">
              <a:off x="6948264" y="2995240"/>
              <a:ext cx="221507" cy="7371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8" name="Line 106"/>
            <p:cNvSpPr>
              <a:spLocks noChangeShapeType="1"/>
            </p:cNvSpPr>
            <p:nvPr/>
          </p:nvSpPr>
          <p:spPr bwMode="auto">
            <a:xfrm flipV="1">
              <a:off x="6588746" y="3301628"/>
              <a:ext cx="815975" cy="77470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49" name="Line 107"/>
            <p:cNvSpPr>
              <a:spLocks noChangeShapeType="1"/>
            </p:cNvSpPr>
            <p:nvPr/>
          </p:nvSpPr>
          <p:spPr bwMode="auto">
            <a:xfrm flipV="1">
              <a:off x="6947521" y="3266703"/>
              <a:ext cx="361950" cy="306388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50" name="Oval 91"/>
            <p:cNvSpPr>
              <a:spLocks noChangeAspect="1" noChangeArrowheads="1"/>
            </p:cNvSpPr>
            <p:nvPr/>
          </p:nvSpPr>
          <p:spPr bwMode="auto">
            <a:xfrm>
              <a:off x="5567983" y="3844553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51" name="Line 105"/>
            <p:cNvSpPr>
              <a:spLocks noChangeShapeType="1"/>
            </p:cNvSpPr>
            <p:nvPr/>
          </p:nvSpPr>
          <p:spPr bwMode="auto">
            <a:xfrm flipV="1">
              <a:off x="5724129" y="3068959"/>
              <a:ext cx="1440160" cy="432047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627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7873999" y="5105400"/>
            <a:ext cx="72689" cy="349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35993" tIns="35993" rIns="35993" bIns="35993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239" eaLnBrk="0" hangingPunct="0"/>
            <a:endParaRPr lang="fr-FR"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/>
              <a:t>le stade </a:t>
            </a:r>
            <a:r>
              <a:rPr lang="fr-FR" sz="3400" dirty="0">
                <a:solidFill>
                  <a:srgbClr val="3366FF"/>
                </a:solidFill>
              </a:rPr>
              <a:t>3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33</a:t>
            </a:fld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" y="1390650"/>
            <a:ext cx="8734425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402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7873999" y="5105400"/>
            <a:ext cx="72689" cy="349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35993" tIns="35993" rIns="35993" bIns="35993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239" eaLnBrk="0" hangingPunct="0"/>
            <a:endParaRPr lang="fr-FR"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/>
              <a:t>le stade </a:t>
            </a:r>
            <a:r>
              <a:rPr lang="fr-FR" sz="3400" dirty="0">
                <a:solidFill>
                  <a:srgbClr val="3366FF"/>
                </a:solidFill>
              </a:rPr>
              <a:t>3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34</a:t>
            </a:fld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457325"/>
            <a:ext cx="8562975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447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48638" y="6419533"/>
            <a:ext cx="481012" cy="233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 dirty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35</a:t>
            </a:fld>
            <a:endParaRPr lang="fr-FR" sz="900" i="0" dirty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>
                <a:solidFill>
                  <a:srgbClr val="10253F"/>
                </a:solidFill>
              </a:rPr>
              <a:t>le stade </a:t>
            </a:r>
            <a:r>
              <a:rPr lang="fr-FR" sz="4000" dirty="0" smtClean="0">
                <a:solidFill>
                  <a:srgbClr val="3366FF"/>
                </a:solidFill>
              </a:rPr>
              <a:t>3</a:t>
            </a:r>
            <a:endParaRPr lang="fr-FR" sz="4000" dirty="0">
              <a:solidFill>
                <a:srgbClr val="3366FF"/>
              </a:solidFill>
            </a:endParaRPr>
          </a:p>
        </p:txBody>
      </p:sp>
      <p:grpSp>
        <p:nvGrpSpPr>
          <p:cNvPr id="87" name="Grouper 86"/>
          <p:cNvGrpSpPr/>
          <p:nvPr/>
        </p:nvGrpSpPr>
        <p:grpSpPr>
          <a:xfrm>
            <a:off x="1907704" y="1155726"/>
            <a:ext cx="3363913" cy="2666448"/>
            <a:chOff x="5291758" y="2307853"/>
            <a:chExt cx="3363913" cy="2666448"/>
          </a:xfrm>
        </p:grpSpPr>
        <p:sp>
          <p:nvSpPr>
            <p:cNvPr id="88" name="Text Box 54">
              <a:hlinkClick r:id="rId3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5562507" y="4466853"/>
              <a:ext cx="1233328" cy="507448"/>
            </a:xfrm>
            <a:prstGeom prst="rect">
              <a:avLst/>
            </a:prstGeom>
            <a:solidFill>
              <a:srgbClr val="82CA3A">
                <a:alpha val="50000"/>
              </a:srgbClr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b="0" i="0" dirty="0" smtClean="0">
                  <a:solidFill>
                    <a:srgbClr val="008000"/>
                  </a:solidFill>
                  <a:cs typeface="Arial" charset="0"/>
                </a:rPr>
                <a:t>3- équipe</a:t>
              </a: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 smtClean="0">
                  <a:solidFill>
                    <a:srgbClr val="3366FF"/>
                  </a:solidFill>
                  <a:cs typeface="Arial" charset="0"/>
                </a:rPr>
                <a:t>performante</a:t>
              </a:r>
              <a:endParaRPr lang="fr-FR" sz="1400" i="0" dirty="0">
                <a:solidFill>
                  <a:srgbClr val="3366FF"/>
                </a:solidFill>
                <a:cs typeface="Arial" charset="0"/>
              </a:endParaRPr>
            </a:p>
          </p:txBody>
        </p:sp>
        <p:sp>
          <p:nvSpPr>
            <p:cNvPr id="89" name="Oval 89"/>
            <p:cNvSpPr>
              <a:spLocks noChangeAspect="1" noChangeArrowheads="1"/>
            </p:cNvSpPr>
            <p:nvPr/>
          </p:nvSpPr>
          <p:spPr bwMode="auto">
            <a:xfrm>
              <a:off x="5453683" y="2768228"/>
              <a:ext cx="1439863" cy="1439863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90" name="Oval 90"/>
            <p:cNvSpPr>
              <a:spLocks noChangeAspect="1" noChangeArrowheads="1"/>
            </p:cNvSpPr>
            <p:nvPr/>
          </p:nvSpPr>
          <p:spPr bwMode="auto">
            <a:xfrm>
              <a:off x="5494958" y="27809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91" name="Oval 91"/>
            <p:cNvSpPr>
              <a:spLocks noChangeAspect="1" noChangeArrowheads="1"/>
            </p:cNvSpPr>
            <p:nvPr/>
          </p:nvSpPr>
          <p:spPr bwMode="auto">
            <a:xfrm>
              <a:off x="5291758" y="33571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92" name="Oval 92"/>
            <p:cNvSpPr>
              <a:spLocks noChangeAspect="1" noChangeArrowheads="1"/>
            </p:cNvSpPr>
            <p:nvPr/>
          </p:nvSpPr>
          <p:spPr bwMode="auto">
            <a:xfrm>
              <a:off x="6647483" y="35730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93" name="Oval 93"/>
            <p:cNvSpPr>
              <a:spLocks noChangeAspect="1" noChangeArrowheads="1"/>
            </p:cNvSpPr>
            <p:nvPr/>
          </p:nvSpPr>
          <p:spPr bwMode="auto">
            <a:xfrm>
              <a:off x="6660183" y="306826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94" name="Oval 96"/>
            <p:cNvSpPr>
              <a:spLocks noChangeAspect="1" noChangeArrowheads="1"/>
            </p:cNvSpPr>
            <p:nvPr/>
          </p:nvSpPr>
          <p:spPr bwMode="auto">
            <a:xfrm>
              <a:off x="6142658" y="26158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95" name="Oval 99"/>
            <p:cNvSpPr>
              <a:spLocks noChangeAspect="1" noChangeArrowheads="1"/>
            </p:cNvSpPr>
            <p:nvPr/>
          </p:nvSpPr>
          <p:spPr bwMode="auto">
            <a:xfrm rot="10800000">
              <a:off x="6156946" y="40048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96" name="Oval 101">
              <a:hlinkClick r:id="rId4" action="ppaction://hlinkfile"/>
            </p:cNvPr>
            <p:cNvSpPr>
              <a:spLocks noChangeAspect="1" noChangeArrowheads="1"/>
            </p:cNvSpPr>
            <p:nvPr/>
          </p:nvSpPr>
          <p:spPr bwMode="auto">
            <a:xfrm>
              <a:off x="7206283" y="2307853"/>
              <a:ext cx="1449388" cy="976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fr-FR" sz="1300" b="1" i="0" dirty="0" smtClean="0">
                  <a:solidFill>
                    <a:srgbClr val="10253F"/>
                  </a:solidFill>
                  <a:cs typeface="Arial" charset="0"/>
                </a:rPr>
                <a:t>Vision et culture partagées</a:t>
              </a:r>
              <a:endParaRPr lang="fr-FR" sz="1300" b="1" i="0" dirty="0">
                <a:solidFill>
                  <a:srgbClr val="10253F"/>
                </a:solidFill>
                <a:cs typeface="Arial" charset="0"/>
              </a:endParaRPr>
            </a:p>
          </p:txBody>
        </p:sp>
        <p:sp>
          <p:nvSpPr>
            <p:cNvPr id="97" name="Line 102"/>
            <p:cNvSpPr>
              <a:spLocks noChangeShapeType="1"/>
            </p:cNvSpPr>
            <p:nvPr/>
          </p:nvSpPr>
          <p:spPr bwMode="auto">
            <a:xfrm>
              <a:off x="6607796" y="2780928"/>
              <a:ext cx="557213" cy="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98" name="Line 103"/>
            <p:cNvSpPr>
              <a:spLocks noChangeShapeType="1"/>
            </p:cNvSpPr>
            <p:nvPr/>
          </p:nvSpPr>
          <p:spPr bwMode="auto">
            <a:xfrm flipV="1">
              <a:off x="5939458" y="2858716"/>
              <a:ext cx="1077913" cy="138113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146" name="Line 104"/>
            <p:cNvSpPr>
              <a:spLocks noChangeShapeType="1"/>
            </p:cNvSpPr>
            <p:nvPr/>
          </p:nvSpPr>
          <p:spPr bwMode="auto">
            <a:xfrm flipV="1">
              <a:off x="5864846" y="3141291"/>
              <a:ext cx="1390650" cy="669925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147" name="Line 105"/>
            <p:cNvSpPr>
              <a:spLocks noChangeShapeType="1"/>
            </p:cNvSpPr>
            <p:nvPr/>
          </p:nvSpPr>
          <p:spPr bwMode="auto">
            <a:xfrm flipV="1">
              <a:off x="6948264" y="2995240"/>
              <a:ext cx="221507" cy="7371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148" name="Line 106"/>
            <p:cNvSpPr>
              <a:spLocks noChangeShapeType="1"/>
            </p:cNvSpPr>
            <p:nvPr/>
          </p:nvSpPr>
          <p:spPr bwMode="auto">
            <a:xfrm flipV="1">
              <a:off x="6588746" y="3301628"/>
              <a:ext cx="815975" cy="77470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149" name="Line 107"/>
            <p:cNvSpPr>
              <a:spLocks noChangeShapeType="1"/>
            </p:cNvSpPr>
            <p:nvPr/>
          </p:nvSpPr>
          <p:spPr bwMode="auto">
            <a:xfrm flipV="1">
              <a:off x="6947521" y="3266703"/>
              <a:ext cx="361950" cy="306388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150" name="Oval 91"/>
            <p:cNvSpPr>
              <a:spLocks noChangeAspect="1" noChangeArrowheads="1"/>
            </p:cNvSpPr>
            <p:nvPr/>
          </p:nvSpPr>
          <p:spPr bwMode="auto">
            <a:xfrm>
              <a:off x="5567983" y="3844553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  <p:sp>
          <p:nvSpPr>
            <p:cNvPr id="151" name="Line 105"/>
            <p:cNvSpPr>
              <a:spLocks noChangeShapeType="1"/>
            </p:cNvSpPr>
            <p:nvPr/>
          </p:nvSpPr>
          <p:spPr bwMode="auto">
            <a:xfrm flipV="1">
              <a:off x="5724129" y="3068959"/>
              <a:ext cx="1440160" cy="432047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 dirty="0">
                <a:cs typeface="Arial" charset="0"/>
              </a:endParaRPr>
            </a:p>
          </p:txBody>
        </p:sp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868088"/>
            <a:ext cx="715279" cy="96490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1916832"/>
            <a:ext cx="628870" cy="936104"/>
          </a:xfrm>
          <a:prstGeom prst="rect">
            <a:avLst/>
          </a:prstGeom>
        </p:spPr>
      </p:pic>
      <p:sp>
        <p:nvSpPr>
          <p:cNvPr id="39" name="ZoneTexte 38"/>
          <p:cNvSpPr txBox="1"/>
          <p:nvPr/>
        </p:nvSpPr>
        <p:spPr>
          <a:xfrm>
            <a:off x="517945" y="4521201"/>
            <a:ext cx="2539996" cy="144653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centrée sur le</a:t>
            </a:r>
          </a:p>
          <a:p>
            <a:pPr algn="ctr"/>
            <a:r>
              <a:rPr lang="fr-FR" sz="4000" i="0" dirty="0">
                <a:solidFill>
                  <a:srgbClr val="FF1CA5"/>
                </a:solidFill>
              </a:rPr>
              <a:t>sens</a:t>
            </a:r>
          </a:p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(le " </a:t>
            </a:r>
            <a:r>
              <a:rPr lang="fr-FR" sz="2400" i="0" dirty="0" err="1" smtClean="0">
                <a:solidFill>
                  <a:srgbClr val="102C34"/>
                </a:solidFill>
              </a:rPr>
              <a:t>pour-quoi</a:t>
            </a:r>
            <a:r>
              <a:rPr lang="fr-FR" sz="2400" i="0" dirty="0" smtClean="0">
                <a:solidFill>
                  <a:srgbClr val="102C34"/>
                </a:solidFill>
              </a:rPr>
              <a:t> </a:t>
            </a:r>
            <a:r>
              <a:rPr lang="fr-FR" sz="2400" b="0" i="0" dirty="0">
                <a:solidFill>
                  <a:srgbClr val="102C34"/>
                </a:solidFill>
              </a:rPr>
              <a:t>")</a:t>
            </a:r>
          </a:p>
        </p:txBody>
      </p:sp>
      <p:grpSp>
        <p:nvGrpSpPr>
          <p:cNvPr id="5" name="Grouper 4"/>
          <p:cNvGrpSpPr/>
          <p:nvPr/>
        </p:nvGrpSpPr>
        <p:grpSpPr>
          <a:xfrm>
            <a:off x="4100219" y="572278"/>
            <a:ext cx="4445856" cy="5303004"/>
            <a:chOff x="4100219" y="572278"/>
            <a:chExt cx="4445856" cy="5303004"/>
          </a:xfrm>
        </p:grpSpPr>
        <p:sp>
          <p:nvSpPr>
            <p:cNvPr id="41" name="ZoneTexte 40"/>
            <p:cNvSpPr txBox="1"/>
            <p:nvPr/>
          </p:nvSpPr>
          <p:spPr>
            <a:xfrm>
              <a:off x="6421001" y="5334778"/>
              <a:ext cx="1510406" cy="44267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émergence</a:t>
              </a: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6690041" y="4915678"/>
              <a:ext cx="896131" cy="44267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agilité</a:t>
              </a: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4720265" y="5347478"/>
              <a:ext cx="1711473" cy="52780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500" b="0" i="0" dirty="0" smtClean="0">
                  <a:solidFill>
                    <a:srgbClr val="0000FF"/>
                  </a:solidFill>
                </a:rPr>
                <a:t>improviser</a:t>
              </a: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5282250" y="572278"/>
              <a:ext cx="2746483" cy="78319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maîtrise</a:t>
              </a:r>
            </a:p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technique renouvelée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6146088" y="1702578"/>
              <a:ext cx="1628405" cy="78319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fluidité</a:t>
              </a:r>
            </a:p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relationnelle</a:t>
              </a: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4100219" y="4648978"/>
              <a:ext cx="2646765" cy="78319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erreurs &amp; imprévus =</a:t>
              </a:r>
              <a:b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opportunités</a:t>
              </a: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7406508" y="1537478"/>
              <a:ext cx="1139567" cy="44267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sérénité</a:t>
              </a: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5991751" y="3277378"/>
              <a:ext cx="1835491" cy="78319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focus </a:t>
              </a:r>
            </a:p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sur les enjeux</a:t>
              </a: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4797184" y="3201178"/>
              <a:ext cx="1278235" cy="86832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500" b="0" i="0" dirty="0">
                  <a:solidFill>
                    <a:srgbClr val="0000FF"/>
                  </a:solidFill>
                </a:rPr>
                <a:t>vision</a:t>
              </a:r>
              <a:br>
                <a:rPr lang="fr-FR" sz="2500" b="0" i="0" dirty="0">
                  <a:solidFill>
                    <a:srgbClr val="0000FF"/>
                  </a:solidFill>
                </a:rPr>
              </a:br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partagée</a:t>
              </a: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5588640" y="2934478"/>
              <a:ext cx="1422518" cy="44267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0" i="0" dirty="0" smtClean="0">
                  <a:solidFill>
                    <a:schemeClr val="tx2">
                      <a:lumMod val="75000"/>
                    </a:schemeClr>
                  </a:solidFill>
                </a:rPr>
                <a:t>cohérence</a:t>
              </a: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7141628" y="2413778"/>
              <a:ext cx="1034347" cy="52780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4F81BD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500" b="0" i="0" dirty="0" smtClean="0">
                  <a:solidFill>
                    <a:srgbClr val="0000FF"/>
                  </a:solidFill>
                </a:rPr>
                <a:t>parité</a:t>
              </a:r>
              <a:endParaRPr lang="fr-FR" sz="2000" b="0" i="0" dirty="0" smtClean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9482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</a:t>
            </a:r>
            <a:r>
              <a:rPr lang="fr-FR" sz="4000" dirty="0">
                <a:solidFill>
                  <a:srgbClr val="3366FF"/>
                </a:solidFill>
              </a:rPr>
              <a:t> sens </a:t>
            </a:r>
            <a:r>
              <a:rPr lang="fr-FR" dirty="0" smtClean="0"/>
              <a:t>est premier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36</a:t>
            </a:fld>
            <a:endParaRPr lang="fr-FR" dirty="0"/>
          </a:p>
        </p:txBody>
      </p:sp>
      <p:pic>
        <p:nvPicPr>
          <p:cNvPr id="5" name="Image 4" descr="doigt lu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2256" y="1788160"/>
            <a:ext cx="4803328" cy="360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208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4150" y="188913"/>
            <a:ext cx="6267450" cy="882650"/>
          </a:xfrm>
        </p:spPr>
        <p:txBody>
          <a:bodyPr/>
          <a:lstStyle/>
          <a:p>
            <a:r>
              <a:rPr lang="fr-FR" dirty="0"/>
              <a:t>la</a:t>
            </a:r>
            <a:r>
              <a:rPr lang="fr-FR" sz="4000" dirty="0">
                <a:solidFill>
                  <a:srgbClr val="3366FF"/>
                </a:solidFill>
              </a:rPr>
              <a:t> Vision </a:t>
            </a:r>
            <a:r>
              <a:rPr lang="fr-FR" dirty="0" smtClean="0"/>
              <a:t>est incarnée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37</a:t>
            </a:fld>
            <a:endParaRPr lang="fr-FR" dirty="0"/>
          </a:p>
        </p:txBody>
      </p:sp>
      <p:pic>
        <p:nvPicPr>
          <p:cNvPr id="5" name="Image 4" descr="adn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4652" y="1670446"/>
            <a:ext cx="5339909" cy="400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441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</a:t>
            </a:r>
            <a:r>
              <a:rPr lang="fr-FR" sz="4000" dirty="0">
                <a:solidFill>
                  <a:srgbClr val="3366FF"/>
                </a:solidFill>
              </a:rPr>
              <a:t> parité </a:t>
            </a:r>
            <a:r>
              <a:rPr lang="fr-FR" dirty="0" smtClean="0"/>
              <a:t>est la norme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38</a:t>
            </a:fld>
            <a:endParaRPr lang="fr-FR" dirty="0"/>
          </a:p>
        </p:txBody>
      </p:sp>
      <p:pic>
        <p:nvPicPr>
          <p:cNvPr id="5" name="Image 4" descr="équilibr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3444" y="1781188"/>
            <a:ext cx="5433771" cy="361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895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0090"/>
                </a:solidFill>
              </a:rPr>
              <a:t>la </a:t>
            </a:r>
            <a:r>
              <a:rPr lang="fr-FR" sz="4000" dirty="0">
                <a:solidFill>
                  <a:srgbClr val="3366FF"/>
                </a:solidFill>
              </a:rPr>
              <a:t>diversité </a:t>
            </a:r>
            <a:r>
              <a:rPr lang="fr-FR" dirty="0" smtClean="0"/>
              <a:t>est une richesse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39</a:t>
            </a:fld>
            <a:endParaRPr lang="fr-FR" dirty="0"/>
          </a:p>
        </p:txBody>
      </p:sp>
      <p:pic>
        <p:nvPicPr>
          <p:cNvPr id="5" name="Image 4" descr="vache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961" y="1404864"/>
            <a:ext cx="4464721" cy="444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63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6231" y="87313"/>
            <a:ext cx="6157913" cy="882650"/>
          </a:xfrm>
        </p:spPr>
        <p:txBody>
          <a:bodyPr/>
          <a:lstStyle/>
          <a:p>
            <a:pPr algn="ctr"/>
            <a:r>
              <a:rPr lang="fr-FR" dirty="0" smtClean="0"/>
              <a:t>la</a:t>
            </a:r>
            <a:r>
              <a:rPr lang="fr-FR" sz="4000" dirty="0">
                <a:solidFill>
                  <a:srgbClr val="3366FF"/>
                </a:solidFill>
              </a:rPr>
              <a:t> complexité </a:t>
            </a:r>
            <a:r>
              <a:rPr lang="fr-FR" dirty="0"/>
              <a:t>est intégrée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40</a:t>
            </a:fld>
            <a:endParaRPr lang="fr-FR" dirty="0"/>
          </a:p>
        </p:txBody>
      </p:sp>
      <p:pic>
        <p:nvPicPr>
          <p:cNvPr id="3" name="Image 2" descr="tapis diversit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4200" y="1562100"/>
            <a:ext cx="5808133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7665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6231" y="87313"/>
            <a:ext cx="6157913" cy="882650"/>
          </a:xfrm>
        </p:spPr>
        <p:txBody>
          <a:bodyPr/>
          <a:lstStyle/>
          <a:p>
            <a:pPr algn="ctr"/>
            <a:r>
              <a:rPr lang="fr-FR" sz="4000" dirty="0">
                <a:solidFill>
                  <a:srgbClr val="3366FF"/>
                </a:solidFill>
              </a:rPr>
              <a:t>l'agilité </a:t>
            </a:r>
            <a:r>
              <a:rPr lang="fr-FR" dirty="0" smtClean="0"/>
              <a:t>se déploie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41</a:t>
            </a:fld>
            <a:endParaRPr lang="fr-FR" dirty="0"/>
          </a:p>
        </p:txBody>
      </p:sp>
      <p:pic>
        <p:nvPicPr>
          <p:cNvPr id="3" name="Image 2" descr="impossib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731" y="2848913"/>
            <a:ext cx="2212701" cy="147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07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102C34"/>
                </a:solidFill>
              </a:rPr>
              <a:t>la confiance</a:t>
            </a:r>
            <a:r>
              <a:rPr lang="fr-FR" dirty="0" smtClean="0">
                <a:solidFill>
                  <a:srgbClr val="3366FF"/>
                </a:solidFill>
              </a:rPr>
              <a:t> </a:t>
            </a:r>
            <a:r>
              <a:rPr lang="fr-FR" sz="4000" dirty="0">
                <a:solidFill>
                  <a:srgbClr val="3366FF"/>
                </a:solidFill>
              </a:rPr>
              <a:t>règne</a:t>
            </a:r>
            <a:endParaRPr lang="fr-FR" sz="4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42</a:t>
            </a:fld>
            <a:endParaRPr lang="fr-FR" dirty="0"/>
          </a:p>
        </p:txBody>
      </p:sp>
      <p:pic>
        <p:nvPicPr>
          <p:cNvPr id="6" name="Image 5" descr="danger inconscien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6930" y="1747520"/>
            <a:ext cx="5118100" cy="409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702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3990" y="188913"/>
            <a:ext cx="6247130" cy="882650"/>
          </a:xfrm>
        </p:spPr>
        <p:txBody>
          <a:bodyPr/>
          <a:lstStyle/>
          <a:p>
            <a:r>
              <a:rPr lang="fr-FR" dirty="0" smtClean="0"/>
              <a:t>le leadership est </a:t>
            </a:r>
            <a:r>
              <a:rPr lang="fr-FR" sz="4000" dirty="0">
                <a:solidFill>
                  <a:srgbClr val="3366FF"/>
                </a:solidFill>
              </a:rPr>
              <a:t>tournant</a:t>
            </a:r>
            <a:endParaRPr lang="fr-FR" sz="4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43</a:t>
            </a:fld>
            <a:endParaRPr lang="fr-FR" dirty="0"/>
          </a:p>
        </p:txBody>
      </p:sp>
      <p:pic>
        <p:nvPicPr>
          <p:cNvPr id="6" name="Image 5" descr="promess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732" y="1745621"/>
            <a:ext cx="5977239" cy="374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49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risque : </a:t>
            </a:r>
            <a:r>
              <a:rPr lang="fr-FR" sz="4000" dirty="0" smtClean="0">
                <a:solidFill>
                  <a:srgbClr val="E46C0A"/>
                </a:solidFill>
              </a:rPr>
              <a:t>l'arrogance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44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620" y="1689102"/>
            <a:ext cx="5849620" cy="389919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12800" y="3281679"/>
            <a:ext cx="184634" cy="369316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11649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53853" y="6419534"/>
            <a:ext cx="470582" cy="2308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19" indent="-2857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79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1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37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56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27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39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14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 dirty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45</a:t>
            </a:fld>
            <a:endParaRPr lang="fr-FR" sz="900" i="0" dirty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dirty="0">
                <a:solidFill>
                  <a:srgbClr val="10253F"/>
                </a:solidFill>
              </a:rPr>
              <a:t>le stade </a:t>
            </a:r>
            <a:r>
              <a:rPr lang="fr-FR" sz="4000" dirty="0">
                <a:solidFill>
                  <a:srgbClr val="3366FF"/>
                </a:solidFill>
              </a:rPr>
              <a:t>3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1" y="1868089"/>
            <a:ext cx="350010" cy="47216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124" y="1878732"/>
            <a:ext cx="307728" cy="458068"/>
          </a:xfrm>
          <a:prstGeom prst="rect">
            <a:avLst/>
          </a:prstGeom>
        </p:spPr>
      </p:pic>
      <p:grpSp>
        <p:nvGrpSpPr>
          <p:cNvPr id="5" name="Grouper 4"/>
          <p:cNvGrpSpPr/>
          <p:nvPr/>
        </p:nvGrpSpPr>
        <p:grpSpPr>
          <a:xfrm>
            <a:off x="4400290" y="1331497"/>
            <a:ext cx="1205600" cy="4877023"/>
            <a:chOff x="5682991" y="1268760"/>
            <a:chExt cx="1205600" cy="4877023"/>
          </a:xfrm>
        </p:grpSpPr>
        <p:sp>
          <p:nvSpPr>
            <p:cNvPr id="99" name="ZoneTexte 98"/>
            <p:cNvSpPr txBox="1"/>
            <p:nvPr/>
          </p:nvSpPr>
          <p:spPr>
            <a:xfrm>
              <a:off x="5990206" y="1268760"/>
              <a:ext cx="591169" cy="340519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sens</a:t>
              </a:r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5749257" y="2701473"/>
              <a:ext cx="1073067" cy="340519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complexité</a:t>
              </a:r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5759406" y="1746331"/>
              <a:ext cx="1052770" cy="340519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cohérence</a:t>
              </a: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5682991" y="5805264"/>
              <a:ext cx="1205600" cy="340519"/>
            </a:xfrm>
            <a:prstGeom prst="roundRect">
              <a:avLst/>
            </a:prstGeom>
            <a:gradFill flip="none" rotWithShape="1">
              <a:gsLst>
                <a:gs pos="0">
                  <a:srgbClr val="FF767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dissonances</a:t>
              </a: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5738884" y="4850120"/>
              <a:ext cx="1093814" cy="340519"/>
            </a:xfrm>
            <a:prstGeom prst="roundRect">
              <a:avLst/>
            </a:prstGeom>
            <a:gradFill flip="none" rotWithShape="1">
              <a:gsLst>
                <a:gs pos="0">
                  <a:srgbClr val="FF767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intolérance</a:t>
              </a:r>
            </a:p>
          </p:txBody>
        </p:sp>
        <p:sp>
          <p:nvSpPr>
            <p:cNvPr id="108" name="ZoneTexte 107"/>
            <p:cNvSpPr txBox="1"/>
            <p:nvPr/>
          </p:nvSpPr>
          <p:spPr>
            <a:xfrm>
              <a:off x="5718173" y="3179044"/>
              <a:ext cx="1135237" cy="578882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émergence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agilité</a:t>
              </a: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5781526" y="3905586"/>
              <a:ext cx="1008531" cy="578882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confiance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élevée</a:t>
              </a: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5953583" y="2223902"/>
              <a:ext cx="664416" cy="340519"/>
            </a:xfrm>
            <a:prstGeom prst="roundRect">
              <a:avLst/>
            </a:prstGeom>
            <a:gradFill flip="none" rotWithShape="1">
              <a:gsLst>
                <a:gs pos="0">
                  <a:srgbClr val="FF9D4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parité</a:t>
              </a: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5774832" y="5327691"/>
              <a:ext cx="1021919" cy="340519"/>
            </a:xfrm>
            <a:prstGeom prst="roundRect">
              <a:avLst/>
            </a:prstGeom>
            <a:gradFill flip="none" rotWithShape="1">
              <a:gsLst>
                <a:gs pos="0">
                  <a:srgbClr val="FF7677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arrogance</a:t>
              </a:r>
            </a:p>
          </p:txBody>
        </p:sp>
      </p:grpSp>
      <p:cxnSp>
        <p:nvCxnSpPr>
          <p:cNvPr id="116" name="Connecteur droit 115"/>
          <p:cNvCxnSpPr/>
          <p:nvPr/>
        </p:nvCxnSpPr>
        <p:spPr bwMode="auto">
          <a:xfrm>
            <a:off x="5695280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3" name="Grouper 42"/>
          <p:cNvGrpSpPr/>
          <p:nvPr/>
        </p:nvGrpSpPr>
        <p:grpSpPr>
          <a:xfrm>
            <a:off x="5808041" y="1290856"/>
            <a:ext cx="1440362" cy="4021554"/>
            <a:chOff x="7269985" y="1268760"/>
            <a:chExt cx="1440362" cy="4021554"/>
          </a:xfrm>
        </p:grpSpPr>
        <p:sp>
          <p:nvSpPr>
            <p:cNvPr id="44" name="ZoneTexte 43"/>
            <p:cNvSpPr txBox="1"/>
            <p:nvPr/>
          </p:nvSpPr>
          <p:spPr>
            <a:xfrm>
              <a:off x="7535194" y="1268760"/>
              <a:ext cx="909936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incarner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la Vision</a:t>
              </a: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7297019" y="2004967"/>
              <a:ext cx="1386285" cy="340519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ne " rien faire "</a:t>
              </a: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7391204" y="2502811"/>
              <a:ext cx="1197915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cultiver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son humilité</a:t>
              </a: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7277492" y="3239018"/>
              <a:ext cx="1425338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accompagner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les fluctuations</a:t>
              </a: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7269985" y="3975225"/>
              <a:ext cx="1440362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stimuler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l'apprentissage</a:t>
              </a: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7366869" y="4711432"/>
              <a:ext cx="1246596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position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" ressource "</a:t>
              </a:r>
            </a:p>
          </p:txBody>
        </p:sp>
      </p:grpSp>
      <p:sp>
        <p:nvSpPr>
          <p:cNvPr id="49" name="ZoneTexte 48"/>
          <p:cNvSpPr txBox="1"/>
          <p:nvPr/>
        </p:nvSpPr>
        <p:spPr>
          <a:xfrm>
            <a:off x="517945" y="4521201"/>
            <a:ext cx="2539996" cy="144653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centrée sur le</a:t>
            </a:r>
          </a:p>
          <a:p>
            <a:pPr algn="ctr"/>
            <a:r>
              <a:rPr lang="fr-FR" sz="4000" i="0" dirty="0">
                <a:solidFill>
                  <a:srgbClr val="FF1CA5"/>
                </a:solidFill>
              </a:rPr>
              <a:t>sens</a:t>
            </a:r>
          </a:p>
          <a:p>
            <a:pPr algn="ctr"/>
            <a:r>
              <a:rPr lang="fr-FR" sz="2400" b="0" i="0" dirty="0">
                <a:solidFill>
                  <a:srgbClr val="102C34"/>
                </a:solidFill>
              </a:rPr>
              <a:t>(le " </a:t>
            </a:r>
            <a:r>
              <a:rPr lang="fr-FR" sz="2400" i="0" dirty="0" err="1" smtClean="0">
                <a:solidFill>
                  <a:srgbClr val="102C34"/>
                </a:solidFill>
              </a:rPr>
              <a:t>pour-quoi</a:t>
            </a:r>
            <a:r>
              <a:rPr lang="fr-FR" sz="2400" i="0" dirty="0" smtClean="0">
                <a:solidFill>
                  <a:srgbClr val="102C34"/>
                </a:solidFill>
              </a:rPr>
              <a:t> </a:t>
            </a:r>
            <a:r>
              <a:rPr lang="fr-FR" sz="2400" b="0" i="0" dirty="0">
                <a:solidFill>
                  <a:srgbClr val="102C34"/>
                </a:solidFill>
              </a:rPr>
              <a:t>")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4104631" y="570013"/>
            <a:ext cx="1870813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caractéristiques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l'équipe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5728590" y="570013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du leader</a:t>
            </a:r>
          </a:p>
        </p:txBody>
      </p:sp>
      <p:grpSp>
        <p:nvGrpSpPr>
          <p:cNvPr id="53" name="Grouper 52"/>
          <p:cNvGrpSpPr/>
          <p:nvPr/>
        </p:nvGrpSpPr>
        <p:grpSpPr>
          <a:xfrm>
            <a:off x="7486016" y="1319561"/>
            <a:ext cx="1585287" cy="5172441"/>
            <a:chOff x="6688340" y="633760"/>
            <a:chExt cx="1585287" cy="5172441"/>
          </a:xfrm>
        </p:grpSpPr>
        <p:sp>
          <p:nvSpPr>
            <p:cNvPr id="54" name="ZoneTexte 53"/>
            <p:cNvSpPr txBox="1"/>
            <p:nvPr/>
          </p:nvSpPr>
          <p:spPr>
            <a:xfrm>
              <a:off x="6700268" y="633760"/>
              <a:ext cx="1561431" cy="340519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incarner la vision</a:t>
              </a: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6688340" y="1767675"/>
              <a:ext cx="1585287" cy="817245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apprendre à 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fonctionner dans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la complexité</a:t>
              </a: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6747462" y="1081536"/>
              <a:ext cx="1467042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développer son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leadership</a:t>
              </a: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7016786" y="4302818"/>
              <a:ext cx="928394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cultiver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l'humilité</a:t>
              </a: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6825224" y="2692177"/>
              <a:ext cx="1311519" cy="578882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développer la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transversalité</a:t>
              </a: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6823586" y="3378316"/>
              <a:ext cx="1314795" cy="817245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donner et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demander du 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feedback</a:t>
              </a: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6766825" y="4988956"/>
              <a:ext cx="1428316" cy="817245"/>
            </a:xfrm>
            <a:prstGeom prst="roundRect">
              <a:avLst/>
            </a:prstGeom>
            <a:gradFill flip="none" rotWithShape="1">
              <a:gsLst>
                <a:gs pos="0">
                  <a:srgbClr val="82CA3A"/>
                </a:gs>
                <a:gs pos="100000">
                  <a:srgbClr val="FFFFFF"/>
                </a:gs>
              </a:gsLst>
              <a:lin ang="5040000" scaled="0"/>
              <a:tileRect/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développer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son potentiel</a:t>
              </a:r>
            </a:p>
            <a:p>
              <a:pPr algn="ctr"/>
              <a:r>
                <a:rPr lang="fr-FR" sz="1400" b="0" i="0" dirty="0">
                  <a:solidFill>
                    <a:schemeClr val="tx2">
                      <a:lumMod val="75000"/>
                    </a:schemeClr>
                  </a:solidFill>
                </a:rPr>
                <a:t>de contribution</a:t>
              </a:r>
            </a:p>
          </p:txBody>
        </p:sp>
      </p:grpSp>
      <p:cxnSp>
        <p:nvCxnSpPr>
          <p:cNvPr id="59" name="Connecteur droit 58"/>
          <p:cNvCxnSpPr/>
          <p:nvPr/>
        </p:nvCxnSpPr>
        <p:spPr bwMode="auto">
          <a:xfrm>
            <a:off x="7394406" y="1124744"/>
            <a:ext cx="0" cy="50405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ZoneTexte 59"/>
          <p:cNvSpPr txBox="1"/>
          <p:nvPr/>
        </p:nvSpPr>
        <p:spPr>
          <a:xfrm>
            <a:off x="7440667" y="570013"/>
            <a:ext cx="1671207" cy="715072"/>
          </a:xfrm>
          <a:prstGeom prst="roundRect">
            <a:avLst/>
          </a:prstGeom>
          <a:noFill/>
        </p:spPr>
        <p:txBody>
          <a:bodyPr wrap="non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>
                <a:solidFill>
                  <a:srgbClr val="10253F"/>
                </a:solidFill>
              </a:rPr>
              <a:t>responsabilité </a:t>
            </a:r>
            <a:br>
              <a:rPr lang="fr-FR" b="0" i="0" dirty="0">
                <a:solidFill>
                  <a:srgbClr val="10253F"/>
                </a:solidFill>
              </a:rPr>
            </a:br>
            <a:r>
              <a:rPr lang="fr-FR" b="0" i="0" dirty="0">
                <a:solidFill>
                  <a:srgbClr val="10253F"/>
                </a:solidFill>
              </a:rPr>
              <a:t>de l'équipier</a:t>
            </a:r>
          </a:p>
        </p:txBody>
      </p:sp>
      <p:grpSp>
        <p:nvGrpSpPr>
          <p:cNvPr id="63" name="Grouper 62"/>
          <p:cNvGrpSpPr/>
          <p:nvPr/>
        </p:nvGrpSpPr>
        <p:grpSpPr>
          <a:xfrm>
            <a:off x="980604" y="1384326"/>
            <a:ext cx="3363913" cy="2628348"/>
            <a:chOff x="5291758" y="2345953"/>
            <a:chExt cx="3363913" cy="2628348"/>
          </a:xfrm>
        </p:grpSpPr>
        <p:sp>
          <p:nvSpPr>
            <p:cNvPr id="64" name="Text Box 54"/>
            <p:cNvSpPr txBox="1">
              <a:spLocks noChangeArrowheads="1"/>
            </p:cNvSpPr>
            <p:nvPr/>
          </p:nvSpPr>
          <p:spPr bwMode="auto">
            <a:xfrm>
              <a:off x="5562507" y="4466853"/>
              <a:ext cx="1233328" cy="507448"/>
            </a:xfrm>
            <a:prstGeom prst="rect">
              <a:avLst/>
            </a:prstGeom>
            <a:solidFill>
              <a:srgbClr val="82CA3A">
                <a:alpha val="50000"/>
              </a:srgbClr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 smtClean="0">
                  <a:solidFill>
                    <a:srgbClr val="008000"/>
                  </a:solidFill>
                  <a:cs typeface="Arial" charset="0"/>
                </a:rPr>
                <a:t>3- équipe</a:t>
              </a: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 smtClean="0">
                  <a:solidFill>
                    <a:srgbClr val="008000"/>
                  </a:solidFill>
                  <a:cs typeface="Arial" charset="0"/>
                </a:rPr>
                <a:t>performante</a:t>
              </a:r>
              <a:endParaRPr lang="fr-FR" sz="1400" i="0" dirty="0">
                <a:solidFill>
                  <a:srgbClr val="008000"/>
                </a:solidFill>
                <a:cs typeface="Arial" charset="0"/>
              </a:endParaRPr>
            </a:p>
          </p:txBody>
        </p:sp>
        <p:sp>
          <p:nvSpPr>
            <p:cNvPr id="65" name="Oval 89"/>
            <p:cNvSpPr>
              <a:spLocks noChangeAspect="1" noChangeArrowheads="1"/>
            </p:cNvSpPr>
            <p:nvPr/>
          </p:nvSpPr>
          <p:spPr bwMode="auto">
            <a:xfrm>
              <a:off x="5453683" y="2768228"/>
              <a:ext cx="1439863" cy="1439863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6" name="Oval 90"/>
            <p:cNvSpPr>
              <a:spLocks noChangeAspect="1" noChangeArrowheads="1"/>
            </p:cNvSpPr>
            <p:nvPr/>
          </p:nvSpPr>
          <p:spPr bwMode="auto">
            <a:xfrm>
              <a:off x="5494958" y="27809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7" name="Oval 91"/>
            <p:cNvSpPr>
              <a:spLocks noChangeAspect="1" noChangeArrowheads="1"/>
            </p:cNvSpPr>
            <p:nvPr/>
          </p:nvSpPr>
          <p:spPr bwMode="auto">
            <a:xfrm>
              <a:off x="5291758" y="33571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8" name="Oval 92"/>
            <p:cNvSpPr>
              <a:spLocks noChangeAspect="1" noChangeArrowheads="1"/>
            </p:cNvSpPr>
            <p:nvPr/>
          </p:nvSpPr>
          <p:spPr bwMode="auto">
            <a:xfrm>
              <a:off x="6647483" y="35730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69" name="Oval 93"/>
            <p:cNvSpPr>
              <a:spLocks noChangeAspect="1" noChangeArrowheads="1"/>
            </p:cNvSpPr>
            <p:nvPr/>
          </p:nvSpPr>
          <p:spPr bwMode="auto">
            <a:xfrm>
              <a:off x="6660183" y="306826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0" name="Oval 96"/>
            <p:cNvSpPr>
              <a:spLocks noChangeAspect="1" noChangeArrowheads="1"/>
            </p:cNvSpPr>
            <p:nvPr/>
          </p:nvSpPr>
          <p:spPr bwMode="auto">
            <a:xfrm>
              <a:off x="6142658" y="26158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1" name="Oval 99"/>
            <p:cNvSpPr>
              <a:spLocks noChangeAspect="1" noChangeArrowheads="1"/>
            </p:cNvSpPr>
            <p:nvPr/>
          </p:nvSpPr>
          <p:spPr bwMode="auto">
            <a:xfrm rot="10800000">
              <a:off x="6156946" y="40048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2" name="Oval 101"/>
            <p:cNvSpPr>
              <a:spLocks noChangeAspect="1" noChangeArrowheads="1"/>
            </p:cNvSpPr>
            <p:nvPr/>
          </p:nvSpPr>
          <p:spPr bwMode="auto">
            <a:xfrm>
              <a:off x="7206283" y="2345953"/>
              <a:ext cx="1449388" cy="976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fr-FR" sz="1300" b="1" i="0" smtClean="0">
                  <a:solidFill>
                    <a:srgbClr val="10253F"/>
                  </a:solidFill>
                  <a:cs typeface="Arial" charset="0"/>
                </a:rPr>
                <a:t>Vision et culture partagées</a:t>
              </a:r>
              <a:endParaRPr lang="fr-FR" sz="1300" b="1" i="0" dirty="0">
                <a:solidFill>
                  <a:srgbClr val="10253F"/>
                </a:solidFill>
                <a:cs typeface="Arial" charset="0"/>
              </a:endParaRPr>
            </a:p>
          </p:txBody>
        </p:sp>
        <p:sp>
          <p:nvSpPr>
            <p:cNvPr id="73" name="Line 102"/>
            <p:cNvSpPr>
              <a:spLocks noChangeShapeType="1"/>
            </p:cNvSpPr>
            <p:nvPr/>
          </p:nvSpPr>
          <p:spPr bwMode="auto">
            <a:xfrm>
              <a:off x="6607796" y="2780928"/>
              <a:ext cx="557213" cy="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4" name="Line 103"/>
            <p:cNvSpPr>
              <a:spLocks noChangeShapeType="1"/>
            </p:cNvSpPr>
            <p:nvPr/>
          </p:nvSpPr>
          <p:spPr bwMode="auto">
            <a:xfrm flipV="1">
              <a:off x="5939458" y="2858716"/>
              <a:ext cx="1077913" cy="138113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5" name="Line 104"/>
            <p:cNvSpPr>
              <a:spLocks noChangeShapeType="1"/>
            </p:cNvSpPr>
            <p:nvPr/>
          </p:nvSpPr>
          <p:spPr bwMode="auto">
            <a:xfrm flipV="1">
              <a:off x="5864846" y="3141291"/>
              <a:ext cx="1390650" cy="669925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6" name="Line 105"/>
            <p:cNvSpPr>
              <a:spLocks noChangeShapeType="1"/>
            </p:cNvSpPr>
            <p:nvPr/>
          </p:nvSpPr>
          <p:spPr bwMode="auto">
            <a:xfrm flipV="1">
              <a:off x="6948264" y="2995240"/>
              <a:ext cx="221507" cy="7371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7" name="Line 106"/>
            <p:cNvSpPr>
              <a:spLocks noChangeShapeType="1"/>
            </p:cNvSpPr>
            <p:nvPr/>
          </p:nvSpPr>
          <p:spPr bwMode="auto">
            <a:xfrm flipV="1">
              <a:off x="6588746" y="3301628"/>
              <a:ext cx="815975" cy="77470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8" name="Line 107"/>
            <p:cNvSpPr>
              <a:spLocks noChangeShapeType="1"/>
            </p:cNvSpPr>
            <p:nvPr/>
          </p:nvSpPr>
          <p:spPr bwMode="auto">
            <a:xfrm flipV="1">
              <a:off x="6947521" y="3266703"/>
              <a:ext cx="361950" cy="306388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9" name="Oval 91"/>
            <p:cNvSpPr>
              <a:spLocks noChangeAspect="1" noChangeArrowheads="1"/>
            </p:cNvSpPr>
            <p:nvPr/>
          </p:nvSpPr>
          <p:spPr bwMode="auto">
            <a:xfrm>
              <a:off x="5567983" y="3844553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80" name="Line 105"/>
            <p:cNvSpPr>
              <a:spLocks noChangeShapeType="1"/>
            </p:cNvSpPr>
            <p:nvPr/>
          </p:nvSpPr>
          <p:spPr bwMode="auto">
            <a:xfrm flipV="1">
              <a:off x="5724129" y="3068959"/>
              <a:ext cx="1440160" cy="432047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61248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stade </a:t>
            </a:r>
            <a:r>
              <a:rPr lang="fr-FR" sz="4000" dirty="0">
                <a:solidFill>
                  <a:srgbClr val="3366FF"/>
                </a:solidFill>
              </a:rPr>
              <a:t>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46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4300" y="1333501"/>
            <a:ext cx="6451600" cy="403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69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>
                <a:solidFill>
                  <a:srgbClr val="3366FF"/>
                </a:solidFill>
              </a:rPr>
              <a:t>puissance </a:t>
            </a:r>
            <a:r>
              <a:rPr lang="fr-FR" dirty="0"/>
              <a:t>et</a:t>
            </a:r>
            <a:r>
              <a:rPr lang="fr-FR" dirty="0" smtClean="0">
                <a:solidFill>
                  <a:srgbClr val="16527E"/>
                </a:solidFill>
              </a:rPr>
              <a:t> </a:t>
            </a:r>
            <a:r>
              <a:rPr lang="fr-FR" sz="4000" dirty="0">
                <a:solidFill>
                  <a:srgbClr val="3366FF"/>
                </a:solidFill>
              </a:rPr>
              <a:t>sérénité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47</a:t>
            </a:fld>
            <a:endParaRPr lang="fr-FR" dirty="0"/>
          </a:p>
        </p:txBody>
      </p:sp>
      <p:pic>
        <p:nvPicPr>
          <p:cNvPr id="5" name="Image 4" descr="lion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520" y="1866900"/>
            <a:ext cx="6273561" cy="352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56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0638C2A9-F359-C746-B526-FF0DBEB38158}" type="slidenum">
              <a:rPr lang="fr-FR" smtClean="0"/>
              <a:pPr>
                <a:defRPr/>
              </a:pPr>
              <a:t>48</a:t>
            </a:fld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</a:t>
            </a:r>
            <a:r>
              <a:rPr lang="fr-FR" sz="4000" dirty="0">
                <a:solidFill>
                  <a:srgbClr val="3366FF"/>
                </a:solidFill>
              </a:rPr>
              <a:t>chemin</a:t>
            </a:r>
            <a:r>
              <a:rPr lang="fr-FR" dirty="0" smtClean="0"/>
              <a:t> de croissance…</a:t>
            </a:r>
            <a:endParaRPr lang="fr-FR" dirty="0"/>
          </a:p>
        </p:txBody>
      </p:sp>
      <p:grpSp>
        <p:nvGrpSpPr>
          <p:cNvPr id="66" name="Grouper 65"/>
          <p:cNvGrpSpPr/>
          <p:nvPr/>
        </p:nvGrpSpPr>
        <p:grpSpPr>
          <a:xfrm>
            <a:off x="914401" y="1544780"/>
            <a:ext cx="7325360" cy="3578400"/>
            <a:chOff x="914400" y="1989280"/>
            <a:chExt cx="7638359" cy="3941620"/>
          </a:xfrm>
        </p:grpSpPr>
        <p:grpSp>
          <p:nvGrpSpPr>
            <p:cNvPr id="37" name="Grouper 36"/>
            <p:cNvGrpSpPr/>
            <p:nvPr/>
          </p:nvGrpSpPr>
          <p:grpSpPr>
            <a:xfrm>
              <a:off x="914400" y="5346700"/>
              <a:ext cx="520700" cy="584200"/>
              <a:chOff x="914400" y="5346700"/>
              <a:chExt cx="520700" cy="584200"/>
            </a:xfrm>
          </p:grpSpPr>
          <p:sp>
            <p:nvSpPr>
              <p:cNvPr id="16" name="Freeform 29"/>
              <p:cNvSpPr>
                <a:spLocks/>
              </p:cNvSpPr>
              <p:nvPr/>
            </p:nvSpPr>
            <p:spPr bwMode="auto">
              <a:xfrm flipV="1">
                <a:off x="914400" y="5449516"/>
                <a:ext cx="107835" cy="62283"/>
              </a:xfrm>
              <a:custGeom>
                <a:avLst/>
                <a:gdLst>
                  <a:gd name="T0" fmla="*/ 0 w 385"/>
                  <a:gd name="T1" fmla="*/ 0 h 186"/>
                  <a:gd name="T2" fmla="*/ 2147483647 w 385"/>
                  <a:gd name="T3" fmla="*/ 2147483647 h 186"/>
                  <a:gd name="T4" fmla="*/ 2147483647 w 385"/>
                  <a:gd name="T5" fmla="*/ 2147483647 h 186"/>
                  <a:gd name="T6" fmla="*/ 2147483647 w 385"/>
                  <a:gd name="T7" fmla="*/ 2147483647 h 186"/>
                  <a:gd name="T8" fmla="*/ 2147483647 w 385"/>
                  <a:gd name="T9" fmla="*/ 2147483647 h 186"/>
                  <a:gd name="T10" fmla="*/ 2147483647 w 385"/>
                  <a:gd name="T11" fmla="*/ 2147483647 h 186"/>
                  <a:gd name="T12" fmla="*/ 2147483647 w 385"/>
                  <a:gd name="T13" fmla="*/ 2147483647 h 186"/>
                  <a:gd name="T14" fmla="*/ 2147483647 w 385"/>
                  <a:gd name="T15" fmla="*/ 2147483647 h 186"/>
                  <a:gd name="T16" fmla="*/ 2147483647 w 385"/>
                  <a:gd name="T17" fmla="*/ 2147483647 h 186"/>
                  <a:gd name="T18" fmla="*/ 2147483647 w 385"/>
                  <a:gd name="T19" fmla="*/ 2147483647 h 186"/>
                  <a:gd name="T20" fmla="*/ 2147483647 w 385"/>
                  <a:gd name="T21" fmla="*/ 2147483647 h 1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5"/>
                  <a:gd name="T34" fmla="*/ 0 h 186"/>
                  <a:gd name="T35" fmla="*/ 385 w 385"/>
                  <a:gd name="T36" fmla="*/ 186 h 1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5" h="186">
                    <a:moveTo>
                      <a:pt x="0" y="0"/>
                    </a:moveTo>
                    <a:lnTo>
                      <a:pt x="38" y="12"/>
                    </a:lnTo>
                    <a:lnTo>
                      <a:pt x="81" y="21"/>
                    </a:lnTo>
                    <a:lnTo>
                      <a:pt x="127" y="33"/>
                    </a:lnTo>
                    <a:lnTo>
                      <a:pt x="178" y="46"/>
                    </a:lnTo>
                    <a:lnTo>
                      <a:pt x="228" y="63"/>
                    </a:lnTo>
                    <a:lnTo>
                      <a:pt x="283" y="93"/>
                    </a:lnTo>
                    <a:lnTo>
                      <a:pt x="309" y="110"/>
                    </a:lnTo>
                    <a:lnTo>
                      <a:pt x="334" y="131"/>
                    </a:lnTo>
                    <a:lnTo>
                      <a:pt x="359" y="156"/>
                    </a:lnTo>
                    <a:lnTo>
                      <a:pt x="385" y="186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  <p:sp>
            <p:nvSpPr>
              <p:cNvPr id="17" name="Freeform 30"/>
              <p:cNvSpPr>
                <a:spLocks/>
              </p:cNvSpPr>
              <p:nvPr/>
            </p:nvSpPr>
            <p:spPr bwMode="auto">
              <a:xfrm>
                <a:off x="1018002" y="5445285"/>
                <a:ext cx="171830" cy="485615"/>
              </a:xfrm>
              <a:custGeom>
                <a:avLst/>
                <a:gdLst>
                  <a:gd name="T0" fmla="*/ 0 w 768"/>
                  <a:gd name="T1" fmla="*/ 0 h 1314"/>
                  <a:gd name="T2" fmla="*/ 2147483647 w 768"/>
                  <a:gd name="T3" fmla="*/ 2147483647 h 1314"/>
                  <a:gd name="T4" fmla="*/ 2147483647 w 768"/>
                  <a:gd name="T5" fmla="*/ 2147483647 h 1314"/>
                  <a:gd name="T6" fmla="*/ 2147483647 w 768"/>
                  <a:gd name="T7" fmla="*/ 2147483647 h 1314"/>
                  <a:gd name="T8" fmla="*/ 2147483647 w 768"/>
                  <a:gd name="T9" fmla="*/ 2147483647 h 1314"/>
                  <a:gd name="T10" fmla="*/ 2147483647 w 768"/>
                  <a:gd name="T11" fmla="*/ 2147483647 h 1314"/>
                  <a:gd name="T12" fmla="*/ 2147483647 w 768"/>
                  <a:gd name="T13" fmla="*/ 2147483647 h 1314"/>
                  <a:gd name="T14" fmla="*/ 2147483647 w 768"/>
                  <a:gd name="T15" fmla="*/ 2147483647 h 1314"/>
                  <a:gd name="T16" fmla="*/ 2147483647 w 768"/>
                  <a:gd name="T17" fmla="*/ 2147483647 h 1314"/>
                  <a:gd name="T18" fmla="*/ 2147483647 w 768"/>
                  <a:gd name="T19" fmla="*/ 2147483647 h 1314"/>
                  <a:gd name="T20" fmla="*/ 2147483647 w 768"/>
                  <a:gd name="T21" fmla="*/ 2147483647 h 1314"/>
                  <a:gd name="T22" fmla="*/ 2147483647 w 768"/>
                  <a:gd name="T23" fmla="*/ 2147483647 h 1314"/>
                  <a:gd name="T24" fmla="*/ 2147483647 w 768"/>
                  <a:gd name="T25" fmla="*/ 2147483647 h 1314"/>
                  <a:gd name="T26" fmla="*/ 2147483647 w 768"/>
                  <a:gd name="T27" fmla="*/ 2147483647 h 1314"/>
                  <a:gd name="T28" fmla="*/ 2147483647 w 768"/>
                  <a:gd name="T29" fmla="*/ 2147483647 h 1314"/>
                  <a:gd name="T30" fmla="*/ 2147483647 w 768"/>
                  <a:gd name="T31" fmla="*/ 2147483647 h 1314"/>
                  <a:gd name="T32" fmla="*/ 2147483647 w 768"/>
                  <a:gd name="T33" fmla="*/ 2147483647 h 1314"/>
                  <a:gd name="T34" fmla="*/ 2147483647 w 768"/>
                  <a:gd name="T35" fmla="*/ 2147483647 h 1314"/>
                  <a:gd name="T36" fmla="*/ 2147483647 w 768"/>
                  <a:gd name="T37" fmla="*/ 2147483647 h 1314"/>
                  <a:gd name="T38" fmla="*/ 2147483647 w 768"/>
                  <a:gd name="T39" fmla="*/ 2147483647 h 1314"/>
                  <a:gd name="T40" fmla="*/ 2147483647 w 768"/>
                  <a:gd name="T41" fmla="*/ 2147483647 h 1314"/>
                  <a:gd name="T42" fmla="*/ 2147483647 w 768"/>
                  <a:gd name="T43" fmla="*/ 2147483647 h 1314"/>
                  <a:gd name="T44" fmla="*/ 2147483647 w 768"/>
                  <a:gd name="T45" fmla="*/ 2147483647 h 1314"/>
                  <a:gd name="T46" fmla="*/ 2147483647 w 768"/>
                  <a:gd name="T47" fmla="*/ 2147483647 h 131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8"/>
                  <a:gd name="T73" fmla="*/ 0 h 1314"/>
                  <a:gd name="T74" fmla="*/ 768 w 768"/>
                  <a:gd name="T75" fmla="*/ 1314 h 131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8" h="1314">
                    <a:moveTo>
                      <a:pt x="0" y="0"/>
                    </a:moveTo>
                    <a:lnTo>
                      <a:pt x="17" y="25"/>
                    </a:lnTo>
                    <a:lnTo>
                      <a:pt x="38" y="55"/>
                    </a:lnTo>
                    <a:lnTo>
                      <a:pt x="59" y="88"/>
                    </a:lnTo>
                    <a:lnTo>
                      <a:pt x="76" y="126"/>
                    </a:lnTo>
                    <a:lnTo>
                      <a:pt x="97" y="169"/>
                    </a:lnTo>
                    <a:lnTo>
                      <a:pt x="118" y="215"/>
                    </a:lnTo>
                    <a:lnTo>
                      <a:pt x="164" y="312"/>
                    </a:lnTo>
                    <a:lnTo>
                      <a:pt x="211" y="414"/>
                    </a:lnTo>
                    <a:lnTo>
                      <a:pt x="261" y="524"/>
                    </a:lnTo>
                    <a:lnTo>
                      <a:pt x="359" y="752"/>
                    </a:lnTo>
                    <a:lnTo>
                      <a:pt x="409" y="862"/>
                    </a:lnTo>
                    <a:lnTo>
                      <a:pt x="464" y="964"/>
                    </a:lnTo>
                    <a:lnTo>
                      <a:pt x="515" y="1061"/>
                    </a:lnTo>
                    <a:lnTo>
                      <a:pt x="540" y="1103"/>
                    </a:lnTo>
                    <a:lnTo>
                      <a:pt x="566" y="1145"/>
                    </a:lnTo>
                    <a:lnTo>
                      <a:pt x="591" y="1179"/>
                    </a:lnTo>
                    <a:lnTo>
                      <a:pt x="621" y="1213"/>
                    </a:lnTo>
                    <a:lnTo>
                      <a:pt x="646" y="1243"/>
                    </a:lnTo>
                    <a:lnTo>
                      <a:pt x="671" y="1268"/>
                    </a:lnTo>
                    <a:lnTo>
                      <a:pt x="697" y="1289"/>
                    </a:lnTo>
                    <a:lnTo>
                      <a:pt x="718" y="1302"/>
                    </a:lnTo>
                    <a:lnTo>
                      <a:pt x="743" y="1310"/>
                    </a:lnTo>
                    <a:lnTo>
                      <a:pt x="768" y="1314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  <p:sp>
            <p:nvSpPr>
              <p:cNvPr id="18" name="Freeform 31"/>
              <p:cNvSpPr>
                <a:spLocks/>
              </p:cNvSpPr>
              <p:nvPr/>
            </p:nvSpPr>
            <p:spPr bwMode="auto">
              <a:xfrm>
                <a:off x="1189831" y="5445285"/>
                <a:ext cx="172054" cy="485615"/>
              </a:xfrm>
              <a:custGeom>
                <a:avLst/>
                <a:gdLst>
                  <a:gd name="T0" fmla="*/ 0 w 769"/>
                  <a:gd name="T1" fmla="*/ 2147483647 h 1314"/>
                  <a:gd name="T2" fmla="*/ 2147483647 w 769"/>
                  <a:gd name="T3" fmla="*/ 2147483647 h 1314"/>
                  <a:gd name="T4" fmla="*/ 2147483647 w 769"/>
                  <a:gd name="T5" fmla="*/ 2147483647 h 1314"/>
                  <a:gd name="T6" fmla="*/ 2147483647 w 769"/>
                  <a:gd name="T7" fmla="*/ 2147483647 h 1314"/>
                  <a:gd name="T8" fmla="*/ 2147483647 w 769"/>
                  <a:gd name="T9" fmla="*/ 2147483647 h 1314"/>
                  <a:gd name="T10" fmla="*/ 2147483647 w 769"/>
                  <a:gd name="T11" fmla="*/ 2147483647 h 1314"/>
                  <a:gd name="T12" fmla="*/ 2147483647 w 769"/>
                  <a:gd name="T13" fmla="*/ 2147483647 h 1314"/>
                  <a:gd name="T14" fmla="*/ 2147483647 w 769"/>
                  <a:gd name="T15" fmla="*/ 2147483647 h 1314"/>
                  <a:gd name="T16" fmla="*/ 2147483647 w 769"/>
                  <a:gd name="T17" fmla="*/ 2147483647 h 1314"/>
                  <a:gd name="T18" fmla="*/ 2147483647 w 769"/>
                  <a:gd name="T19" fmla="*/ 2147483647 h 1314"/>
                  <a:gd name="T20" fmla="*/ 2147483647 w 769"/>
                  <a:gd name="T21" fmla="*/ 2147483647 h 1314"/>
                  <a:gd name="T22" fmla="*/ 2147483647 w 769"/>
                  <a:gd name="T23" fmla="*/ 2147483647 h 1314"/>
                  <a:gd name="T24" fmla="*/ 2147483647 w 769"/>
                  <a:gd name="T25" fmla="*/ 2147483647 h 1314"/>
                  <a:gd name="T26" fmla="*/ 2147483647 w 769"/>
                  <a:gd name="T27" fmla="*/ 2147483647 h 1314"/>
                  <a:gd name="T28" fmla="*/ 2147483647 w 769"/>
                  <a:gd name="T29" fmla="*/ 2147483647 h 1314"/>
                  <a:gd name="T30" fmla="*/ 2147483647 w 769"/>
                  <a:gd name="T31" fmla="*/ 2147483647 h 1314"/>
                  <a:gd name="T32" fmla="*/ 2147483647 w 769"/>
                  <a:gd name="T33" fmla="*/ 2147483647 h 1314"/>
                  <a:gd name="T34" fmla="*/ 2147483647 w 769"/>
                  <a:gd name="T35" fmla="*/ 2147483647 h 1314"/>
                  <a:gd name="T36" fmla="*/ 2147483647 w 769"/>
                  <a:gd name="T37" fmla="*/ 2147483647 h 1314"/>
                  <a:gd name="T38" fmla="*/ 2147483647 w 769"/>
                  <a:gd name="T39" fmla="*/ 2147483647 h 1314"/>
                  <a:gd name="T40" fmla="*/ 2147483647 w 769"/>
                  <a:gd name="T41" fmla="*/ 2147483647 h 1314"/>
                  <a:gd name="T42" fmla="*/ 2147483647 w 769"/>
                  <a:gd name="T43" fmla="*/ 2147483647 h 1314"/>
                  <a:gd name="T44" fmla="*/ 2147483647 w 769"/>
                  <a:gd name="T45" fmla="*/ 2147483647 h 1314"/>
                  <a:gd name="T46" fmla="*/ 2147483647 w 769"/>
                  <a:gd name="T47" fmla="*/ 0 h 131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9"/>
                  <a:gd name="T73" fmla="*/ 0 h 1314"/>
                  <a:gd name="T74" fmla="*/ 769 w 769"/>
                  <a:gd name="T75" fmla="*/ 1314 h 131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9" h="1314">
                    <a:moveTo>
                      <a:pt x="0" y="1314"/>
                    </a:moveTo>
                    <a:lnTo>
                      <a:pt x="26" y="1310"/>
                    </a:lnTo>
                    <a:lnTo>
                      <a:pt x="51" y="1302"/>
                    </a:lnTo>
                    <a:lnTo>
                      <a:pt x="72" y="1289"/>
                    </a:lnTo>
                    <a:lnTo>
                      <a:pt x="97" y="1268"/>
                    </a:lnTo>
                    <a:lnTo>
                      <a:pt x="123" y="1243"/>
                    </a:lnTo>
                    <a:lnTo>
                      <a:pt x="148" y="1213"/>
                    </a:lnTo>
                    <a:lnTo>
                      <a:pt x="174" y="1179"/>
                    </a:lnTo>
                    <a:lnTo>
                      <a:pt x="203" y="1145"/>
                    </a:lnTo>
                    <a:lnTo>
                      <a:pt x="228" y="1103"/>
                    </a:lnTo>
                    <a:lnTo>
                      <a:pt x="254" y="1061"/>
                    </a:lnTo>
                    <a:lnTo>
                      <a:pt x="304" y="964"/>
                    </a:lnTo>
                    <a:lnTo>
                      <a:pt x="359" y="862"/>
                    </a:lnTo>
                    <a:lnTo>
                      <a:pt x="410" y="752"/>
                    </a:lnTo>
                    <a:lnTo>
                      <a:pt x="507" y="524"/>
                    </a:lnTo>
                    <a:lnTo>
                      <a:pt x="558" y="414"/>
                    </a:lnTo>
                    <a:lnTo>
                      <a:pt x="604" y="312"/>
                    </a:lnTo>
                    <a:lnTo>
                      <a:pt x="647" y="215"/>
                    </a:lnTo>
                    <a:lnTo>
                      <a:pt x="672" y="169"/>
                    </a:lnTo>
                    <a:lnTo>
                      <a:pt x="693" y="126"/>
                    </a:lnTo>
                    <a:lnTo>
                      <a:pt x="710" y="88"/>
                    </a:lnTo>
                    <a:lnTo>
                      <a:pt x="731" y="55"/>
                    </a:lnTo>
                    <a:lnTo>
                      <a:pt x="752" y="25"/>
                    </a:lnTo>
                    <a:lnTo>
                      <a:pt x="769" y="0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  <p:sp>
            <p:nvSpPr>
              <p:cNvPr id="19" name="Freeform 32"/>
              <p:cNvSpPr>
                <a:spLocks/>
              </p:cNvSpPr>
              <p:nvPr/>
            </p:nvSpPr>
            <p:spPr bwMode="auto">
              <a:xfrm>
                <a:off x="1361885" y="5346700"/>
                <a:ext cx="73215" cy="98585"/>
              </a:xfrm>
              <a:custGeom>
                <a:avLst/>
                <a:gdLst>
                  <a:gd name="T0" fmla="*/ 0 w 384"/>
                  <a:gd name="T1" fmla="*/ 2147483647 h 186"/>
                  <a:gd name="T2" fmla="*/ 2147483647 w 384"/>
                  <a:gd name="T3" fmla="*/ 2147483647 h 186"/>
                  <a:gd name="T4" fmla="*/ 2147483647 w 384"/>
                  <a:gd name="T5" fmla="*/ 2147483647 h 186"/>
                  <a:gd name="T6" fmla="*/ 2147483647 w 384"/>
                  <a:gd name="T7" fmla="*/ 2147483647 h 186"/>
                  <a:gd name="T8" fmla="*/ 2147483647 w 384"/>
                  <a:gd name="T9" fmla="*/ 2147483647 h 186"/>
                  <a:gd name="T10" fmla="*/ 2147483647 w 384"/>
                  <a:gd name="T11" fmla="*/ 2147483647 h 186"/>
                  <a:gd name="T12" fmla="*/ 2147483647 w 384"/>
                  <a:gd name="T13" fmla="*/ 2147483647 h 186"/>
                  <a:gd name="T14" fmla="*/ 2147483647 w 384"/>
                  <a:gd name="T15" fmla="*/ 2147483647 h 186"/>
                  <a:gd name="T16" fmla="*/ 2147483647 w 384"/>
                  <a:gd name="T17" fmla="*/ 2147483647 h 186"/>
                  <a:gd name="T18" fmla="*/ 2147483647 w 384"/>
                  <a:gd name="T19" fmla="*/ 2147483647 h 186"/>
                  <a:gd name="T20" fmla="*/ 2147483647 w 384"/>
                  <a:gd name="T21" fmla="*/ 0 h 1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4"/>
                  <a:gd name="T34" fmla="*/ 0 h 186"/>
                  <a:gd name="T35" fmla="*/ 384 w 384"/>
                  <a:gd name="T36" fmla="*/ 186 h 1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4" h="186">
                    <a:moveTo>
                      <a:pt x="0" y="186"/>
                    </a:moveTo>
                    <a:lnTo>
                      <a:pt x="25" y="156"/>
                    </a:lnTo>
                    <a:lnTo>
                      <a:pt x="51" y="131"/>
                    </a:lnTo>
                    <a:lnTo>
                      <a:pt x="76" y="110"/>
                    </a:lnTo>
                    <a:lnTo>
                      <a:pt x="101" y="93"/>
                    </a:lnTo>
                    <a:lnTo>
                      <a:pt x="156" y="63"/>
                    </a:lnTo>
                    <a:lnTo>
                      <a:pt x="207" y="46"/>
                    </a:lnTo>
                    <a:lnTo>
                      <a:pt x="258" y="33"/>
                    </a:lnTo>
                    <a:lnTo>
                      <a:pt x="304" y="21"/>
                    </a:lnTo>
                    <a:lnTo>
                      <a:pt x="346" y="12"/>
                    </a:lnTo>
                    <a:lnTo>
                      <a:pt x="384" y="0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</p:grpSp>
        <p:sp>
          <p:nvSpPr>
            <p:cNvPr id="36" name="Freeform 29"/>
            <p:cNvSpPr>
              <a:spLocks/>
            </p:cNvSpPr>
            <p:nvPr/>
          </p:nvSpPr>
          <p:spPr bwMode="auto">
            <a:xfrm flipV="1">
              <a:off x="1435099" y="4597399"/>
              <a:ext cx="968375" cy="752473"/>
            </a:xfrm>
            <a:custGeom>
              <a:avLst/>
              <a:gdLst>
                <a:gd name="T0" fmla="*/ 0 w 385"/>
                <a:gd name="T1" fmla="*/ 0 h 186"/>
                <a:gd name="T2" fmla="*/ 2147483647 w 385"/>
                <a:gd name="T3" fmla="*/ 2147483647 h 186"/>
                <a:gd name="T4" fmla="*/ 2147483647 w 385"/>
                <a:gd name="T5" fmla="*/ 2147483647 h 186"/>
                <a:gd name="T6" fmla="*/ 2147483647 w 385"/>
                <a:gd name="T7" fmla="*/ 2147483647 h 186"/>
                <a:gd name="T8" fmla="*/ 2147483647 w 385"/>
                <a:gd name="T9" fmla="*/ 2147483647 h 186"/>
                <a:gd name="T10" fmla="*/ 2147483647 w 385"/>
                <a:gd name="T11" fmla="*/ 2147483647 h 186"/>
                <a:gd name="T12" fmla="*/ 2147483647 w 385"/>
                <a:gd name="T13" fmla="*/ 2147483647 h 186"/>
                <a:gd name="T14" fmla="*/ 2147483647 w 385"/>
                <a:gd name="T15" fmla="*/ 2147483647 h 186"/>
                <a:gd name="T16" fmla="*/ 2147483647 w 385"/>
                <a:gd name="T17" fmla="*/ 2147483647 h 186"/>
                <a:gd name="T18" fmla="*/ 2147483647 w 385"/>
                <a:gd name="T19" fmla="*/ 2147483647 h 186"/>
                <a:gd name="T20" fmla="*/ 2147483647 w 385"/>
                <a:gd name="T21" fmla="*/ 2147483647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5"/>
                <a:gd name="T34" fmla="*/ 0 h 186"/>
                <a:gd name="T35" fmla="*/ 385 w 385"/>
                <a:gd name="T36" fmla="*/ 186 h 1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5" h="186">
                  <a:moveTo>
                    <a:pt x="0" y="0"/>
                  </a:moveTo>
                  <a:lnTo>
                    <a:pt x="38" y="12"/>
                  </a:lnTo>
                  <a:lnTo>
                    <a:pt x="81" y="21"/>
                  </a:lnTo>
                  <a:lnTo>
                    <a:pt x="127" y="33"/>
                  </a:lnTo>
                  <a:lnTo>
                    <a:pt x="178" y="46"/>
                  </a:lnTo>
                  <a:lnTo>
                    <a:pt x="228" y="63"/>
                  </a:lnTo>
                  <a:lnTo>
                    <a:pt x="283" y="93"/>
                  </a:lnTo>
                  <a:lnTo>
                    <a:pt x="309" y="110"/>
                  </a:lnTo>
                  <a:lnTo>
                    <a:pt x="334" y="131"/>
                  </a:lnTo>
                  <a:lnTo>
                    <a:pt x="359" y="156"/>
                  </a:lnTo>
                  <a:lnTo>
                    <a:pt x="385" y="186"/>
                  </a:lnTo>
                </a:path>
              </a:pathLst>
            </a:custGeom>
            <a:noFill/>
            <a:ln w="20638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>
                <a:solidFill>
                  <a:srgbClr val="102C34"/>
                </a:solidFill>
              </a:endParaRPr>
            </a:p>
          </p:txBody>
        </p:sp>
        <p:grpSp>
          <p:nvGrpSpPr>
            <p:cNvPr id="62" name="Grouper 61"/>
            <p:cNvGrpSpPr/>
            <p:nvPr/>
          </p:nvGrpSpPr>
          <p:grpSpPr>
            <a:xfrm>
              <a:off x="2403360" y="4486275"/>
              <a:ext cx="562090" cy="584200"/>
              <a:chOff x="2403360" y="4486275"/>
              <a:chExt cx="417098" cy="584200"/>
            </a:xfrm>
          </p:grpSpPr>
          <p:sp>
            <p:nvSpPr>
              <p:cNvPr id="40" name="Freeform 30"/>
              <p:cNvSpPr>
                <a:spLocks/>
              </p:cNvSpPr>
              <p:nvPr/>
            </p:nvSpPr>
            <p:spPr bwMode="auto">
              <a:xfrm>
                <a:off x="2403360" y="4584860"/>
                <a:ext cx="171830" cy="485615"/>
              </a:xfrm>
              <a:custGeom>
                <a:avLst/>
                <a:gdLst>
                  <a:gd name="T0" fmla="*/ 0 w 768"/>
                  <a:gd name="T1" fmla="*/ 0 h 1314"/>
                  <a:gd name="T2" fmla="*/ 2147483647 w 768"/>
                  <a:gd name="T3" fmla="*/ 2147483647 h 1314"/>
                  <a:gd name="T4" fmla="*/ 2147483647 w 768"/>
                  <a:gd name="T5" fmla="*/ 2147483647 h 1314"/>
                  <a:gd name="T6" fmla="*/ 2147483647 w 768"/>
                  <a:gd name="T7" fmla="*/ 2147483647 h 1314"/>
                  <a:gd name="T8" fmla="*/ 2147483647 w 768"/>
                  <a:gd name="T9" fmla="*/ 2147483647 h 1314"/>
                  <a:gd name="T10" fmla="*/ 2147483647 w 768"/>
                  <a:gd name="T11" fmla="*/ 2147483647 h 1314"/>
                  <a:gd name="T12" fmla="*/ 2147483647 w 768"/>
                  <a:gd name="T13" fmla="*/ 2147483647 h 1314"/>
                  <a:gd name="T14" fmla="*/ 2147483647 w 768"/>
                  <a:gd name="T15" fmla="*/ 2147483647 h 1314"/>
                  <a:gd name="T16" fmla="*/ 2147483647 w 768"/>
                  <a:gd name="T17" fmla="*/ 2147483647 h 1314"/>
                  <a:gd name="T18" fmla="*/ 2147483647 w 768"/>
                  <a:gd name="T19" fmla="*/ 2147483647 h 1314"/>
                  <a:gd name="T20" fmla="*/ 2147483647 w 768"/>
                  <a:gd name="T21" fmla="*/ 2147483647 h 1314"/>
                  <a:gd name="T22" fmla="*/ 2147483647 w 768"/>
                  <a:gd name="T23" fmla="*/ 2147483647 h 1314"/>
                  <a:gd name="T24" fmla="*/ 2147483647 w 768"/>
                  <a:gd name="T25" fmla="*/ 2147483647 h 1314"/>
                  <a:gd name="T26" fmla="*/ 2147483647 w 768"/>
                  <a:gd name="T27" fmla="*/ 2147483647 h 1314"/>
                  <a:gd name="T28" fmla="*/ 2147483647 w 768"/>
                  <a:gd name="T29" fmla="*/ 2147483647 h 1314"/>
                  <a:gd name="T30" fmla="*/ 2147483647 w 768"/>
                  <a:gd name="T31" fmla="*/ 2147483647 h 1314"/>
                  <a:gd name="T32" fmla="*/ 2147483647 w 768"/>
                  <a:gd name="T33" fmla="*/ 2147483647 h 1314"/>
                  <a:gd name="T34" fmla="*/ 2147483647 w 768"/>
                  <a:gd name="T35" fmla="*/ 2147483647 h 1314"/>
                  <a:gd name="T36" fmla="*/ 2147483647 w 768"/>
                  <a:gd name="T37" fmla="*/ 2147483647 h 1314"/>
                  <a:gd name="T38" fmla="*/ 2147483647 w 768"/>
                  <a:gd name="T39" fmla="*/ 2147483647 h 1314"/>
                  <a:gd name="T40" fmla="*/ 2147483647 w 768"/>
                  <a:gd name="T41" fmla="*/ 2147483647 h 1314"/>
                  <a:gd name="T42" fmla="*/ 2147483647 w 768"/>
                  <a:gd name="T43" fmla="*/ 2147483647 h 1314"/>
                  <a:gd name="T44" fmla="*/ 2147483647 w 768"/>
                  <a:gd name="T45" fmla="*/ 2147483647 h 1314"/>
                  <a:gd name="T46" fmla="*/ 2147483647 w 768"/>
                  <a:gd name="T47" fmla="*/ 2147483647 h 131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8"/>
                  <a:gd name="T73" fmla="*/ 0 h 1314"/>
                  <a:gd name="T74" fmla="*/ 768 w 768"/>
                  <a:gd name="T75" fmla="*/ 1314 h 131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8" h="1314">
                    <a:moveTo>
                      <a:pt x="0" y="0"/>
                    </a:moveTo>
                    <a:lnTo>
                      <a:pt x="17" y="25"/>
                    </a:lnTo>
                    <a:lnTo>
                      <a:pt x="38" y="55"/>
                    </a:lnTo>
                    <a:lnTo>
                      <a:pt x="59" y="88"/>
                    </a:lnTo>
                    <a:lnTo>
                      <a:pt x="76" y="126"/>
                    </a:lnTo>
                    <a:lnTo>
                      <a:pt x="97" y="169"/>
                    </a:lnTo>
                    <a:lnTo>
                      <a:pt x="118" y="215"/>
                    </a:lnTo>
                    <a:lnTo>
                      <a:pt x="164" y="312"/>
                    </a:lnTo>
                    <a:lnTo>
                      <a:pt x="211" y="414"/>
                    </a:lnTo>
                    <a:lnTo>
                      <a:pt x="261" y="524"/>
                    </a:lnTo>
                    <a:lnTo>
                      <a:pt x="359" y="752"/>
                    </a:lnTo>
                    <a:lnTo>
                      <a:pt x="409" y="862"/>
                    </a:lnTo>
                    <a:lnTo>
                      <a:pt x="464" y="964"/>
                    </a:lnTo>
                    <a:lnTo>
                      <a:pt x="515" y="1061"/>
                    </a:lnTo>
                    <a:lnTo>
                      <a:pt x="540" y="1103"/>
                    </a:lnTo>
                    <a:lnTo>
                      <a:pt x="566" y="1145"/>
                    </a:lnTo>
                    <a:lnTo>
                      <a:pt x="591" y="1179"/>
                    </a:lnTo>
                    <a:lnTo>
                      <a:pt x="621" y="1213"/>
                    </a:lnTo>
                    <a:lnTo>
                      <a:pt x="646" y="1243"/>
                    </a:lnTo>
                    <a:lnTo>
                      <a:pt x="671" y="1268"/>
                    </a:lnTo>
                    <a:lnTo>
                      <a:pt x="697" y="1289"/>
                    </a:lnTo>
                    <a:lnTo>
                      <a:pt x="718" y="1302"/>
                    </a:lnTo>
                    <a:lnTo>
                      <a:pt x="743" y="1310"/>
                    </a:lnTo>
                    <a:lnTo>
                      <a:pt x="768" y="1314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  <p:sp>
            <p:nvSpPr>
              <p:cNvPr id="41" name="Freeform 31"/>
              <p:cNvSpPr>
                <a:spLocks/>
              </p:cNvSpPr>
              <p:nvPr/>
            </p:nvSpPr>
            <p:spPr bwMode="auto">
              <a:xfrm>
                <a:off x="2575189" y="4584860"/>
                <a:ext cx="172054" cy="485615"/>
              </a:xfrm>
              <a:custGeom>
                <a:avLst/>
                <a:gdLst>
                  <a:gd name="T0" fmla="*/ 0 w 769"/>
                  <a:gd name="T1" fmla="*/ 2147483647 h 1314"/>
                  <a:gd name="T2" fmla="*/ 2147483647 w 769"/>
                  <a:gd name="T3" fmla="*/ 2147483647 h 1314"/>
                  <a:gd name="T4" fmla="*/ 2147483647 w 769"/>
                  <a:gd name="T5" fmla="*/ 2147483647 h 1314"/>
                  <a:gd name="T6" fmla="*/ 2147483647 w 769"/>
                  <a:gd name="T7" fmla="*/ 2147483647 h 1314"/>
                  <a:gd name="T8" fmla="*/ 2147483647 w 769"/>
                  <a:gd name="T9" fmla="*/ 2147483647 h 1314"/>
                  <a:gd name="T10" fmla="*/ 2147483647 w 769"/>
                  <a:gd name="T11" fmla="*/ 2147483647 h 1314"/>
                  <a:gd name="T12" fmla="*/ 2147483647 w 769"/>
                  <a:gd name="T13" fmla="*/ 2147483647 h 1314"/>
                  <a:gd name="T14" fmla="*/ 2147483647 w 769"/>
                  <a:gd name="T15" fmla="*/ 2147483647 h 1314"/>
                  <a:gd name="T16" fmla="*/ 2147483647 w 769"/>
                  <a:gd name="T17" fmla="*/ 2147483647 h 1314"/>
                  <a:gd name="T18" fmla="*/ 2147483647 w 769"/>
                  <a:gd name="T19" fmla="*/ 2147483647 h 1314"/>
                  <a:gd name="T20" fmla="*/ 2147483647 w 769"/>
                  <a:gd name="T21" fmla="*/ 2147483647 h 1314"/>
                  <a:gd name="T22" fmla="*/ 2147483647 w 769"/>
                  <a:gd name="T23" fmla="*/ 2147483647 h 1314"/>
                  <a:gd name="T24" fmla="*/ 2147483647 w 769"/>
                  <a:gd name="T25" fmla="*/ 2147483647 h 1314"/>
                  <a:gd name="T26" fmla="*/ 2147483647 w 769"/>
                  <a:gd name="T27" fmla="*/ 2147483647 h 1314"/>
                  <a:gd name="T28" fmla="*/ 2147483647 w 769"/>
                  <a:gd name="T29" fmla="*/ 2147483647 h 1314"/>
                  <a:gd name="T30" fmla="*/ 2147483647 w 769"/>
                  <a:gd name="T31" fmla="*/ 2147483647 h 1314"/>
                  <a:gd name="T32" fmla="*/ 2147483647 w 769"/>
                  <a:gd name="T33" fmla="*/ 2147483647 h 1314"/>
                  <a:gd name="T34" fmla="*/ 2147483647 w 769"/>
                  <a:gd name="T35" fmla="*/ 2147483647 h 1314"/>
                  <a:gd name="T36" fmla="*/ 2147483647 w 769"/>
                  <a:gd name="T37" fmla="*/ 2147483647 h 1314"/>
                  <a:gd name="T38" fmla="*/ 2147483647 w 769"/>
                  <a:gd name="T39" fmla="*/ 2147483647 h 1314"/>
                  <a:gd name="T40" fmla="*/ 2147483647 w 769"/>
                  <a:gd name="T41" fmla="*/ 2147483647 h 1314"/>
                  <a:gd name="T42" fmla="*/ 2147483647 w 769"/>
                  <a:gd name="T43" fmla="*/ 2147483647 h 1314"/>
                  <a:gd name="T44" fmla="*/ 2147483647 w 769"/>
                  <a:gd name="T45" fmla="*/ 2147483647 h 1314"/>
                  <a:gd name="T46" fmla="*/ 2147483647 w 769"/>
                  <a:gd name="T47" fmla="*/ 0 h 131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9"/>
                  <a:gd name="T73" fmla="*/ 0 h 1314"/>
                  <a:gd name="T74" fmla="*/ 769 w 769"/>
                  <a:gd name="T75" fmla="*/ 1314 h 131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9" h="1314">
                    <a:moveTo>
                      <a:pt x="0" y="1314"/>
                    </a:moveTo>
                    <a:lnTo>
                      <a:pt x="26" y="1310"/>
                    </a:lnTo>
                    <a:lnTo>
                      <a:pt x="51" y="1302"/>
                    </a:lnTo>
                    <a:lnTo>
                      <a:pt x="72" y="1289"/>
                    </a:lnTo>
                    <a:lnTo>
                      <a:pt x="97" y="1268"/>
                    </a:lnTo>
                    <a:lnTo>
                      <a:pt x="123" y="1243"/>
                    </a:lnTo>
                    <a:lnTo>
                      <a:pt x="148" y="1213"/>
                    </a:lnTo>
                    <a:lnTo>
                      <a:pt x="174" y="1179"/>
                    </a:lnTo>
                    <a:lnTo>
                      <a:pt x="203" y="1145"/>
                    </a:lnTo>
                    <a:lnTo>
                      <a:pt x="228" y="1103"/>
                    </a:lnTo>
                    <a:lnTo>
                      <a:pt x="254" y="1061"/>
                    </a:lnTo>
                    <a:lnTo>
                      <a:pt x="304" y="964"/>
                    </a:lnTo>
                    <a:lnTo>
                      <a:pt x="359" y="862"/>
                    </a:lnTo>
                    <a:lnTo>
                      <a:pt x="410" y="752"/>
                    </a:lnTo>
                    <a:lnTo>
                      <a:pt x="507" y="524"/>
                    </a:lnTo>
                    <a:lnTo>
                      <a:pt x="558" y="414"/>
                    </a:lnTo>
                    <a:lnTo>
                      <a:pt x="604" y="312"/>
                    </a:lnTo>
                    <a:lnTo>
                      <a:pt x="647" y="215"/>
                    </a:lnTo>
                    <a:lnTo>
                      <a:pt x="672" y="169"/>
                    </a:lnTo>
                    <a:lnTo>
                      <a:pt x="693" y="126"/>
                    </a:lnTo>
                    <a:lnTo>
                      <a:pt x="710" y="88"/>
                    </a:lnTo>
                    <a:lnTo>
                      <a:pt x="731" y="55"/>
                    </a:lnTo>
                    <a:lnTo>
                      <a:pt x="752" y="25"/>
                    </a:lnTo>
                    <a:lnTo>
                      <a:pt x="769" y="0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  <p:sp>
            <p:nvSpPr>
              <p:cNvPr id="42" name="Freeform 32"/>
              <p:cNvSpPr>
                <a:spLocks/>
              </p:cNvSpPr>
              <p:nvPr/>
            </p:nvSpPr>
            <p:spPr bwMode="auto">
              <a:xfrm>
                <a:off x="2747243" y="4486275"/>
                <a:ext cx="73215" cy="98585"/>
              </a:xfrm>
              <a:custGeom>
                <a:avLst/>
                <a:gdLst>
                  <a:gd name="T0" fmla="*/ 0 w 384"/>
                  <a:gd name="T1" fmla="*/ 2147483647 h 186"/>
                  <a:gd name="T2" fmla="*/ 2147483647 w 384"/>
                  <a:gd name="T3" fmla="*/ 2147483647 h 186"/>
                  <a:gd name="T4" fmla="*/ 2147483647 w 384"/>
                  <a:gd name="T5" fmla="*/ 2147483647 h 186"/>
                  <a:gd name="T6" fmla="*/ 2147483647 w 384"/>
                  <a:gd name="T7" fmla="*/ 2147483647 h 186"/>
                  <a:gd name="T8" fmla="*/ 2147483647 w 384"/>
                  <a:gd name="T9" fmla="*/ 2147483647 h 186"/>
                  <a:gd name="T10" fmla="*/ 2147483647 w 384"/>
                  <a:gd name="T11" fmla="*/ 2147483647 h 186"/>
                  <a:gd name="T12" fmla="*/ 2147483647 w 384"/>
                  <a:gd name="T13" fmla="*/ 2147483647 h 186"/>
                  <a:gd name="T14" fmla="*/ 2147483647 w 384"/>
                  <a:gd name="T15" fmla="*/ 2147483647 h 186"/>
                  <a:gd name="T16" fmla="*/ 2147483647 w 384"/>
                  <a:gd name="T17" fmla="*/ 2147483647 h 186"/>
                  <a:gd name="T18" fmla="*/ 2147483647 w 384"/>
                  <a:gd name="T19" fmla="*/ 2147483647 h 186"/>
                  <a:gd name="T20" fmla="*/ 2147483647 w 384"/>
                  <a:gd name="T21" fmla="*/ 0 h 1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4"/>
                  <a:gd name="T34" fmla="*/ 0 h 186"/>
                  <a:gd name="T35" fmla="*/ 384 w 384"/>
                  <a:gd name="T36" fmla="*/ 186 h 1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4" h="186">
                    <a:moveTo>
                      <a:pt x="0" y="186"/>
                    </a:moveTo>
                    <a:lnTo>
                      <a:pt x="25" y="156"/>
                    </a:lnTo>
                    <a:lnTo>
                      <a:pt x="51" y="131"/>
                    </a:lnTo>
                    <a:lnTo>
                      <a:pt x="76" y="110"/>
                    </a:lnTo>
                    <a:lnTo>
                      <a:pt x="101" y="93"/>
                    </a:lnTo>
                    <a:lnTo>
                      <a:pt x="156" y="63"/>
                    </a:lnTo>
                    <a:lnTo>
                      <a:pt x="207" y="46"/>
                    </a:lnTo>
                    <a:lnTo>
                      <a:pt x="258" y="33"/>
                    </a:lnTo>
                    <a:lnTo>
                      <a:pt x="304" y="21"/>
                    </a:lnTo>
                    <a:lnTo>
                      <a:pt x="346" y="12"/>
                    </a:lnTo>
                    <a:lnTo>
                      <a:pt x="384" y="0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</p:grpSp>
        <p:grpSp>
          <p:nvGrpSpPr>
            <p:cNvPr id="61" name="Grouper 60"/>
            <p:cNvGrpSpPr/>
            <p:nvPr/>
          </p:nvGrpSpPr>
          <p:grpSpPr>
            <a:xfrm>
              <a:off x="3571760" y="3988857"/>
              <a:ext cx="657340" cy="872067"/>
              <a:chOff x="3571760" y="4017433"/>
              <a:chExt cx="417098" cy="584200"/>
            </a:xfrm>
          </p:grpSpPr>
          <p:sp>
            <p:nvSpPr>
              <p:cNvPr id="45" name="Freeform 30"/>
              <p:cNvSpPr>
                <a:spLocks/>
              </p:cNvSpPr>
              <p:nvPr/>
            </p:nvSpPr>
            <p:spPr bwMode="auto">
              <a:xfrm>
                <a:off x="3571760" y="4116018"/>
                <a:ext cx="171830" cy="485615"/>
              </a:xfrm>
              <a:custGeom>
                <a:avLst/>
                <a:gdLst>
                  <a:gd name="T0" fmla="*/ 0 w 768"/>
                  <a:gd name="T1" fmla="*/ 0 h 1314"/>
                  <a:gd name="T2" fmla="*/ 2147483647 w 768"/>
                  <a:gd name="T3" fmla="*/ 2147483647 h 1314"/>
                  <a:gd name="T4" fmla="*/ 2147483647 w 768"/>
                  <a:gd name="T5" fmla="*/ 2147483647 h 1314"/>
                  <a:gd name="T6" fmla="*/ 2147483647 w 768"/>
                  <a:gd name="T7" fmla="*/ 2147483647 h 1314"/>
                  <a:gd name="T8" fmla="*/ 2147483647 w 768"/>
                  <a:gd name="T9" fmla="*/ 2147483647 h 1314"/>
                  <a:gd name="T10" fmla="*/ 2147483647 w 768"/>
                  <a:gd name="T11" fmla="*/ 2147483647 h 1314"/>
                  <a:gd name="T12" fmla="*/ 2147483647 w 768"/>
                  <a:gd name="T13" fmla="*/ 2147483647 h 1314"/>
                  <a:gd name="T14" fmla="*/ 2147483647 w 768"/>
                  <a:gd name="T15" fmla="*/ 2147483647 h 1314"/>
                  <a:gd name="T16" fmla="*/ 2147483647 w 768"/>
                  <a:gd name="T17" fmla="*/ 2147483647 h 1314"/>
                  <a:gd name="T18" fmla="*/ 2147483647 w 768"/>
                  <a:gd name="T19" fmla="*/ 2147483647 h 1314"/>
                  <a:gd name="T20" fmla="*/ 2147483647 w 768"/>
                  <a:gd name="T21" fmla="*/ 2147483647 h 1314"/>
                  <a:gd name="T22" fmla="*/ 2147483647 w 768"/>
                  <a:gd name="T23" fmla="*/ 2147483647 h 1314"/>
                  <a:gd name="T24" fmla="*/ 2147483647 w 768"/>
                  <a:gd name="T25" fmla="*/ 2147483647 h 1314"/>
                  <a:gd name="T26" fmla="*/ 2147483647 w 768"/>
                  <a:gd name="T27" fmla="*/ 2147483647 h 1314"/>
                  <a:gd name="T28" fmla="*/ 2147483647 w 768"/>
                  <a:gd name="T29" fmla="*/ 2147483647 h 1314"/>
                  <a:gd name="T30" fmla="*/ 2147483647 w 768"/>
                  <a:gd name="T31" fmla="*/ 2147483647 h 1314"/>
                  <a:gd name="T32" fmla="*/ 2147483647 w 768"/>
                  <a:gd name="T33" fmla="*/ 2147483647 h 1314"/>
                  <a:gd name="T34" fmla="*/ 2147483647 w 768"/>
                  <a:gd name="T35" fmla="*/ 2147483647 h 1314"/>
                  <a:gd name="T36" fmla="*/ 2147483647 w 768"/>
                  <a:gd name="T37" fmla="*/ 2147483647 h 1314"/>
                  <a:gd name="T38" fmla="*/ 2147483647 w 768"/>
                  <a:gd name="T39" fmla="*/ 2147483647 h 1314"/>
                  <a:gd name="T40" fmla="*/ 2147483647 w 768"/>
                  <a:gd name="T41" fmla="*/ 2147483647 h 1314"/>
                  <a:gd name="T42" fmla="*/ 2147483647 w 768"/>
                  <a:gd name="T43" fmla="*/ 2147483647 h 1314"/>
                  <a:gd name="T44" fmla="*/ 2147483647 w 768"/>
                  <a:gd name="T45" fmla="*/ 2147483647 h 1314"/>
                  <a:gd name="T46" fmla="*/ 2147483647 w 768"/>
                  <a:gd name="T47" fmla="*/ 2147483647 h 131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8"/>
                  <a:gd name="T73" fmla="*/ 0 h 1314"/>
                  <a:gd name="T74" fmla="*/ 768 w 768"/>
                  <a:gd name="T75" fmla="*/ 1314 h 131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8" h="1314">
                    <a:moveTo>
                      <a:pt x="0" y="0"/>
                    </a:moveTo>
                    <a:lnTo>
                      <a:pt x="17" y="25"/>
                    </a:lnTo>
                    <a:lnTo>
                      <a:pt x="38" y="55"/>
                    </a:lnTo>
                    <a:lnTo>
                      <a:pt x="59" y="88"/>
                    </a:lnTo>
                    <a:lnTo>
                      <a:pt x="76" y="126"/>
                    </a:lnTo>
                    <a:lnTo>
                      <a:pt x="97" y="169"/>
                    </a:lnTo>
                    <a:lnTo>
                      <a:pt x="118" y="215"/>
                    </a:lnTo>
                    <a:lnTo>
                      <a:pt x="164" y="312"/>
                    </a:lnTo>
                    <a:lnTo>
                      <a:pt x="211" y="414"/>
                    </a:lnTo>
                    <a:lnTo>
                      <a:pt x="261" y="524"/>
                    </a:lnTo>
                    <a:lnTo>
                      <a:pt x="359" y="752"/>
                    </a:lnTo>
                    <a:lnTo>
                      <a:pt x="409" y="862"/>
                    </a:lnTo>
                    <a:lnTo>
                      <a:pt x="464" y="964"/>
                    </a:lnTo>
                    <a:lnTo>
                      <a:pt x="515" y="1061"/>
                    </a:lnTo>
                    <a:lnTo>
                      <a:pt x="540" y="1103"/>
                    </a:lnTo>
                    <a:lnTo>
                      <a:pt x="566" y="1145"/>
                    </a:lnTo>
                    <a:lnTo>
                      <a:pt x="591" y="1179"/>
                    </a:lnTo>
                    <a:lnTo>
                      <a:pt x="621" y="1213"/>
                    </a:lnTo>
                    <a:lnTo>
                      <a:pt x="646" y="1243"/>
                    </a:lnTo>
                    <a:lnTo>
                      <a:pt x="671" y="1268"/>
                    </a:lnTo>
                    <a:lnTo>
                      <a:pt x="697" y="1289"/>
                    </a:lnTo>
                    <a:lnTo>
                      <a:pt x="718" y="1302"/>
                    </a:lnTo>
                    <a:lnTo>
                      <a:pt x="743" y="1310"/>
                    </a:lnTo>
                    <a:lnTo>
                      <a:pt x="768" y="1314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  <p:sp>
            <p:nvSpPr>
              <p:cNvPr id="46" name="Freeform 31"/>
              <p:cNvSpPr>
                <a:spLocks/>
              </p:cNvSpPr>
              <p:nvPr/>
            </p:nvSpPr>
            <p:spPr bwMode="auto">
              <a:xfrm>
                <a:off x="3743589" y="4116018"/>
                <a:ext cx="172054" cy="485615"/>
              </a:xfrm>
              <a:custGeom>
                <a:avLst/>
                <a:gdLst>
                  <a:gd name="T0" fmla="*/ 0 w 769"/>
                  <a:gd name="T1" fmla="*/ 2147483647 h 1314"/>
                  <a:gd name="T2" fmla="*/ 2147483647 w 769"/>
                  <a:gd name="T3" fmla="*/ 2147483647 h 1314"/>
                  <a:gd name="T4" fmla="*/ 2147483647 w 769"/>
                  <a:gd name="T5" fmla="*/ 2147483647 h 1314"/>
                  <a:gd name="T6" fmla="*/ 2147483647 w 769"/>
                  <a:gd name="T7" fmla="*/ 2147483647 h 1314"/>
                  <a:gd name="T8" fmla="*/ 2147483647 w 769"/>
                  <a:gd name="T9" fmla="*/ 2147483647 h 1314"/>
                  <a:gd name="T10" fmla="*/ 2147483647 w 769"/>
                  <a:gd name="T11" fmla="*/ 2147483647 h 1314"/>
                  <a:gd name="T12" fmla="*/ 2147483647 w 769"/>
                  <a:gd name="T13" fmla="*/ 2147483647 h 1314"/>
                  <a:gd name="T14" fmla="*/ 2147483647 w 769"/>
                  <a:gd name="T15" fmla="*/ 2147483647 h 1314"/>
                  <a:gd name="T16" fmla="*/ 2147483647 w 769"/>
                  <a:gd name="T17" fmla="*/ 2147483647 h 1314"/>
                  <a:gd name="T18" fmla="*/ 2147483647 w 769"/>
                  <a:gd name="T19" fmla="*/ 2147483647 h 1314"/>
                  <a:gd name="T20" fmla="*/ 2147483647 w 769"/>
                  <a:gd name="T21" fmla="*/ 2147483647 h 1314"/>
                  <a:gd name="T22" fmla="*/ 2147483647 w 769"/>
                  <a:gd name="T23" fmla="*/ 2147483647 h 1314"/>
                  <a:gd name="T24" fmla="*/ 2147483647 w 769"/>
                  <a:gd name="T25" fmla="*/ 2147483647 h 1314"/>
                  <a:gd name="T26" fmla="*/ 2147483647 w 769"/>
                  <a:gd name="T27" fmla="*/ 2147483647 h 1314"/>
                  <a:gd name="T28" fmla="*/ 2147483647 w 769"/>
                  <a:gd name="T29" fmla="*/ 2147483647 h 1314"/>
                  <a:gd name="T30" fmla="*/ 2147483647 w 769"/>
                  <a:gd name="T31" fmla="*/ 2147483647 h 1314"/>
                  <a:gd name="T32" fmla="*/ 2147483647 w 769"/>
                  <a:gd name="T33" fmla="*/ 2147483647 h 1314"/>
                  <a:gd name="T34" fmla="*/ 2147483647 w 769"/>
                  <a:gd name="T35" fmla="*/ 2147483647 h 1314"/>
                  <a:gd name="T36" fmla="*/ 2147483647 w 769"/>
                  <a:gd name="T37" fmla="*/ 2147483647 h 1314"/>
                  <a:gd name="T38" fmla="*/ 2147483647 w 769"/>
                  <a:gd name="T39" fmla="*/ 2147483647 h 1314"/>
                  <a:gd name="T40" fmla="*/ 2147483647 w 769"/>
                  <a:gd name="T41" fmla="*/ 2147483647 h 1314"/>
                  <a:gd name="T42" fmla="*/ 2147483647 w 769"/>
                  <a:gd name="T43" fmla="*/ 2147483647 h 1314"/>
                  <a:gd name="T44" fmla="*/ 2147483647 w 769"/>
                  <a:gd name="T45" fmla="*/ 2147483647 h 1314"/>
                  <a:gd name="T46" fmla="*/ 2147483647 w 769"/>
                  <a:gd name="T47" fmla="*/ 0 h 131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9"/>
                  <a:gd name="T73" fmla="*/ 0 h 1314"/>
                  <a:gd name="T74" fmla="*/ 769 w 769"/>
                  <a:gd name="T75" fmla="*/ 1314 h 131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9" h="1314">
                    <a:moveTo>
                      <a:pt x="0" y="1314"/>
                    </a:moveTo>
                    <a:lnTo>
                      <a:pt x="26" y="1310"/>
                    </a:lnTo>
                    <a:lnTo>
                      <a:pt x="51" y="1302"/>
                    </a:lnTo>
                    <a:lnTo>
                      <a:pt x="72" y="1289"/>
                    </a:lnTo>
                    <a:lnTo>
                      <a:pt x="97" y="1268"/>
                    </a:lnTo>
                    <a:lnTo>
                      <a:pt x="123" y="1243"/>
                    </a:lnTo>
                    <a:lnTo>
                      <a:pt x="148" y="1213"/>
                    </a:lnTo>
                    <a:lnTo>
                      <a:pt x="174" y="1179"/>
                    </a:lnTo>
                    <a:lnTo>
                      <a:pt x="203" y="1145"/>
                    </a:lnTo>
                    <a:lnTo>
                      <a:pt x="228" y="1103"/>
                    </a:lnTo>
                    <a:lnTo>
                      <a:pt x="254" y="1061"/>
                    </a:lnTo>
                    <a:lnTo>
                      <a:pt x="304" y="964"/>
                    </a:lnTo>
                    <a:lnTo>
                      <a:pt x="359" y="862"/>
                    </a:lnTo>
                    <a:lnTo>
                      <a:pt x="410" y="752"/>
                    </a:lnTo>
                    <a:lnTo>
                      <a:pt x="507" y="524"/>
                    </a:lnTo>
                    <a:lnTo>
                      <a:pt x="558" y="414"/>
                    </a:lnTo>
                    <a:lnTo>
                      <a:pt x="604" y="312"/>
                    </a:lnTo>
                    <a:lnTo>
                      <a:pt x="647" y="215"/>
                    </a:lnTo>
                    <a:lnTo>
                      <a:pt x="672" y="169"/>
                    </a:lnTo>
                    <a:lnTo>
                      <a:pt x="693" y="126"/>
                    </a:lnTo>
                    <a:lnTo>
                      <a:pt x="710" y="88"/>
                    </a:lnTo>
                    <a:lnTo>
                      <a:pt x="731" y="55"/>
                    </a:lnTo>
                    <a:lnTo>
                      <a:pt x="752" y="25"/>
                    </a:lnTo>
                    <a:lnTo>
                      <a:pt x="769" y="0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  <p:sp>
            <p:nvSpPr>
              <p:cNvPr id="47" name="Freeform 32"/>
              <p:cNvSpPr>
                <a:spLocks/>
              </p:cNvSpPr>
              <p:nvPr/>
            </p:nvSpPr>
            <p:spPr bwMode="auto">
              <a:xfrm>
                <a:off x="3915643" y="4017433"/>
                <a:ext cx="73215" cy="98585"/>
              </a:xfrm>
              <a:custGeom>
                <a:avLst/>
                <a:gdLst>
                  <a:gd name="T0" fmla="*/ 0 w 384"/>
                  <a:gd name="T1" fmla="*/ 2147483647 h 186"/>
                  <a:gd name="T2" fmla="*/ 2147483647 w 384"/>
                  <a:gd name="T3" fmla="*/ 2147483647 h 186"/>
                  <a:gd name="T4" fmla="*/ 2147483647 w 384"/>
                  <a:gd name="T5" fmla="*/ 2147483647 h 186"/>
                  <a:gd name="T6" fmla="*/ 2147483647 w 384"/>
                  <a:gd name="T7" fmla="*/ 2147483647 h 186"/>
                  <a:gd name="T8" fmla="*/ 2147483647 w 384"/>
                  <a:gd name="T9" fmla="*/ 2147483647 h 186"/>
                  <a:gd name="T10" fmla="*/ 2147483647 w 384"/>
                  <a:gd name="T11" fmla="*/ 2147483647 h 186"/>
                  <a:gd name="T12" fmla="*/ 2147483647 w 384"/>
                  <a:gd name="T13" fmla="*/ 2147483647 h 186"/>
                  <a:gd name="T14" fmla="*/ 2147483647 w 384"/>
                  <a:gd name="T15" fmla="*/ 2147483647 h 186"/>
                  <a:gd name="T16" fmla="*/ 2147483647 w 384"/>
                  <a:gd name="T17" fmla="*/ 2147483647 h 186"/>
                  <a:gd name="T18" fmla="*/ 2147483647 w 384"/>
                  <a:gd name="T19" fmla="*/ 2147483647 h 186"/>
                  <a:gd name="T20" fmla="*/ 2147483647 w 384"/>
                  <a:gd name="T21" fmla="*/ 0 h 1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4"/>
                  <a:gd name="T34" fmla="*/ 0 h 186"/>
                  <a:gd name="T35" fmla="*/ 384 w 384"/>
                  <a:gd name="T36" fmla="*/ 186 h 1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4" h="186">
                    <a:moveTo>
                      <a:pt x="0" y="186"/>
                    </a:moveTo>
                    <a:lnTo>
                      <a:pt x="25" y="156"/>
                    </a:lnTo>
                    <a:lnTo>
                      <a:pt x="51" y="131"/>
                    </a:lnTo>
                    <a:lnTo>
                      <a:pt x="76" y="110"/>
                    </a:lnTo>
                    <a:lnTo>
                      <a:pt x="101" y="93"/>
                    </a:lnTo>
                    <a:lnTo>
                      <a:pt x="156" y="63"/>
                    </a:lnTo>
                    <a:lnTo>
                      <a:pt x="207" y="46"/>
                    </a:lnTo>
                    <a:lnTo>
                      <a:pt x="258" y="33"/>
                    </a:lnTo>
                    <a:lnTo>
                      <a:pt x="304" y="21"/>
                    </a:lnTo>
                    <a:lnTo>
                      <a:pt x="346" y="12"/>
                    </a:lnTo>
                    <a:lnTo>
                      <a:pt x="384" y="0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</p:grpSp>
        <p:sp>
          <p:nvSpPr>
            <p:cNvPr id="50" name="Freeform 30"/>
            <p:cNvSpPr>
              <a:spLocks/>
            </p:cNvSpPr>
            <p:nvPr/>
          </p:nvSpPr>
          <p:spPr bwMode="auto">
            <a:xfrm>
              <a:off x="4929601" y="3557218"/>
              <a:ext cx="171830" cy="485615"/>
            </a:xfrm>
            <a:custGeom>
              <a:avLst/>
              <a:gdLst>
                <a:gd name="T0" fmla="*/ 0 w 768"/>
                <a:gd name="T1" fmla="*/ 0 h 1314"/>
                <a:gd name="T2" fmla="*/ 2147483647 w 768"/>
                <a:gd name="T3" fmla="*/ 2147483647 h 1314"/>
                <a:gd name="T4" fmla="*/ 2147483647 w 768"/>
                <a:gd name="T5" fmla="*/ 2147483647 h 1314"/>
                <a:gd name="T6" fmla="*/ 2147483647 w 768"/>
                <a:gd name="T7" fmla="*/ 2147483647 h 1314"/>
                <a:gd name="T8" fmla="*/ 2147483647 w 768"/>
                <a:gd name="T9" fmla="*/ 2147483647 h 1314"/>
                <a:gd name="T10" fmla="*/ 2147483647 w 768"/>
                <a:gd name="T11" fmla="*/ 2147483647 h 1314"/>
                <a:gd name="T12" fmla="*/ 2147483647 w 768"/>
                <a:gd name="T13" fmla="*/ 2147483647 h 1314"/>
                <a:gd name="T14" fmla="*/ 2147483647 w 768"/>
                <a:gd name="T15" fmla="*/ 2147483647 h 1314"/>
                <a:gd name="T16" fmla="*/ 2147483647 w 768"/>
                <a:gd name="T17" fmla="*/ 2147483647 h 1314"/>
                <a:gd name="T18" fmla="*/ 2147483647 w 768"/>
                <a:gd name="T19" fmla="*/ 2147483647 h 1314"/>
                <a:gd name="T20" fmla="*/ 2147483647 w 768"/>
                <a:gd name="T21" fmla="*/ 2147483647 h 1314"/>
                <a:gd name="T22" fmla="*/ 2147483647 w 768"/>
                <a:gd name="T23" fmla="*/ 2147483647 h 1314"/>
                <a:gd name="T24" fmla="*/ 2147483647 w 768"/>
                <a:gd name="T25" fmla="*/ 2147483647 h 1314"/>
                <a:gd name="T26" fmla="*/ 2147483647 w 768"/>
                <a:gd name="T27" fmla="*/ 2147483647 h 1314"/>
                <a:gd name="T28" fmla="*/ 2147483647 w 768"/>
                <a:gd name="T29" fmla="*/ 2147483647 h 1314"/>
                <a:gd name="T30" fmla="*/ 2147483647 w 768"/>
                <a:gd name="T31" fmla="*/ 2147483647 h 1314"/>
                <a:gd name="T32" fmla="*/ 2147483647 w 768"/>
                <a:gd name="T33" fmla="*/ 2147483647 h 1314"/>
                <a:gd name="T34" fmla="*/ 2147483647 w 768"/>
                <a:gd name="T35" fmla="*/ 2147483647 h 1314"/>
                <a:gd name="T36" fmla="*/ 2147483647 w 768"/>
                <a:gd name="T37" fmla="*/ 2147483647 h 1314"/>
                <a:gd name="T38" fmla="*/ 2147483647 w 768"/>
                <a:gd name="T39" fmla="*/ 2147483647 h 1314"/>
                <a:gd name="T40" fmla="*/ 2147483647 w 768"/>
                <a:gd name="T41" fmla="*/ 2147483647 h 1314"/>
                <a:gd name="T42" fmla="*/ 2147483647 w 768"/>
                <a:gd name="T43" fmla="*/ 2147483647 h 1314"/>
                <a:gd name="T44" fmla="*/ 2147483647 w 768"/>
                <a:gd name="T45" fmla="*/ 2147483647 h 1314"/>
                <a:gd name="T46" fmla="*/ 2147483647 w 768"/>
                <a:gd name="T47" fmla="*/ 2147483647 h 13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68"/>
                <a:gd name="T73" fmla="*/ 0 h 1314"/>
                <a:gd name="T74" fmla="*/ 768 w 768"/>
                <a:gd name="T75" fmla="*/ 1314 h 131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68" h="1314">
                  <a:moveTo>
                    <a:pt x="0" y="0"/>
                  </a:moveTo>
                  <a:lnTo>
                    <a:pt x="17" y="25"/>
                  </a:lnTo>
                  <a:lnTo>
                    <a:pt x="38" y="55"/>
                  </a:lnTo>
                  <a:lnTo>
                    <a:pt x="59" y="88"/>
                  </a:lnTo>
                  <a:lnTo>
                    <a:pt x="76" y="126"/>
                  </a:lnTo>
                  <a:lnTo>
                    <a:pt x="97" y="169"/>
                  </a:lnTo>
                  <a:lnTo>
                    <a:pt x="118" y="215"/>
                  </a:lnTo>
                  <a:lnTo>
                    <a:pt x="164" y="312"/>
                  </a:lnTo>
                  <a:lnTo>
                    <a:pt x="211" y="414"/>
                  </a:lnTo>
                  <a:lnTo>
                    <a:pt x="261" y="524"/>
                  </a:lnTo>
                  <a:lnTo>
                    <a:pt x="359" y="752"/>
                  </a:lnTo>
                  <a:lnTo>
                    <a:pt x="409" y="862"/>
                  </a:lnTo>
                  <a:lnTo>
                    <a:pt x="464" y="964"/>
                  </a:lnTo>
                  <a:lnTo>
                    <a:pt x="515" y="1061"/>
                  </a:lnTo>
                  <a:lnTo>
                    <a:pt x="540" y="1103"/>
                  </a:lnTo>
                  <a:lnTo>
                    <a:pt x="566" y="1145"/>
                  </a:lnTo>
                  <a:lnTo>
                    <a:pt x="591" y="1179"/>
                  </a:lnTo>
                  <a:lnTo>
                    <a:pt x="621" y="1213"/>
                  </a:lnTo>
                  <a:lnTo>
                    <a:pt x="646" y="1243"/>
                  </a:lnTo>
                  <a:lnTo>
                    <a:pt x="671" y="1268"/>
                  </a:lnTo>
                  <a:lnTo>
                    <a:pt x="697" y="1289"/>
                  </a:lnTo>
                  <a:lnTo>
                    <a:pt x="718" y="1302"/>
                  </a:lnTo>
                  <a:lnTo>
                    <a:pt x="743" y="1310"/>
                  </a:lnTo>
                  <a:lnTo>
                    <a:pt x="768" y="1314"/>
                  </a:lnTo>
                </a:path>
              </a:pathLst>
            </a:custGeom>
            <a:noFill/>
            <a:ln w="20638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>
                <a:solidFill>
                  <a:srgbClr val="102C34"/>
                </a:solidFill>
              </a:endParaRPr>
            </a:p>
          </p:txBody>
        </p:sp>
        <p:sp>
          <p:nvSpPr>
            <p:cNvPr id="51" name="Freeform 31"/>
            <p:cNvSpPr>
              <a:spLocks/>
            </p:cNvSpPr>
            <p:nvPr/>
          </p:nvSpPr>
          <p:spPr bwMode="auto">
            <a:xfrm>
              <a:off x="5101430" y="3557218"/>
              <a:ext cx="172054" cy="485615"/>
            </a:xfrm>
            <a:custGeom>
              <a:avLst/>
              <a:gdLst>
                <a:gd name="T0" fmla="*/ 0 w 769"/>
                <a:gd name="T1" fmla="*/ 2147483647 h 1314"/>
                <a:gd name="T2" fmla="*/ 2147483647 w 769"/>
                <a:gd name="T3" fmla="*/ 2147483647 h 1314"/>
                <a:gd name="T4" fmla="*/ 2147483647 w 769"/>
                <a:gd name="T5" fmla="*/ 2147483647 h 1314"/>
                <a:gd name="T6" fmla="*/ 2147483647 w 769"/>
                <a:gd name="T7" fmla="*/ 2147483647 h 1314"/>
                <a:gd name="T8" fmla="*/ 2147483647 w 769"/>
                <a:gd name="T9" fmla="*/ 2147483647 h 1314"/>
                <a:gd name="T10" fmla="*/ 2147483647 w 769"/>
                <a:gd name="T11" fmla="*/ 2147483647 h 1314"/>
                <a:gd name="T12" fmla="*/ 2147483647 w 769"/>
                <a:gd name="T13" fmla="*/ 2147483647 h 1314"/>
                <a:gd name="T14" fmla="*/ 2147483647 w 769"/>
                <a:gd name="T15" fmla="*/ 2147483647 h 1314"/>
                <a:gd name="T16" fmla="*/ 2147483647 w 769"/>
                <a:gd name="T17" fmla="*/ 2147483647 h 1314"/>
                <a:gd name="T18" fmla="*/ 2147483647 w 769"/>
                <a:gd name="T19" fmla="*/ 2147483647 h 1314"/>
                <a:gd name="T20" fmla="*/ 2147483647 w 769"/>
                <a:gd name="T21" fmla="*/ 2147483647 h 1314"/>
                <a:gd name="T22" fmla="*/ 2147483647 w 769"/>
                <a:gd name="T23" fmla="*/ 2147483647 h 1314"/>
                <a:gd name="T24" fmla="*/ 2147483647 w 769"/>
                <a:gd name="T25" fmla="*/ 2147483647 h 1314"/>
                <a:gd name="T26" fmla="*/ 2147483647 w 769"/>
                <a:gd name="T27" fmla="*/ 2147483647 h 1314"/>
                <a:gd name="T28" fmla="*/ 2147483647 w 769"/>
                <a:gd name="T29" fmla="*/ 2147483647 h 1314"/>
                <a:gd name="T30" fmla="*/ 2147483647 w 769"/>
                <a:gd name="T31" fmla="*/ 2147483647 h 1314"/>
                <a:gd name="T32" fmla="*/ 2147483647 w 769"/>
                <a:gd name="T33" fmla="*/ 2147483647 h 1314"/>
                <a:gd name="T34" fmla="*/ 2147483647 w 769"/>
                <a:gd name="T35" fmla="*/ 2147483647 h 1314"/>
                <a:gd name="T36" fmla="*/ 2147483647 w 769"/>
                <a:gd name="T37" fmla="*/ 2147483647 h 1314"/>
                <a:gd name="T38" fmla="*/ 2147483647 w 769"/>
                <a:gd name="T39" fmla="*/ 2147483647 h 1314"/>
                <a:gd name="T40" fmla="*/ 2147483647 w 769"/>
                <a:gd name="T41" fmla="*/ 2147483647 h 1314"/>
                <a:gd name="T42" fmla="*/ 2147483647 w 769"/>
                <a:gd name="T43" fmla="*/ 2147483647 h 1314"/>
                <a:gd name="T44" fmla="*/ 2147483647 w 769"/>
                <a:gd name="T45" fmla="*/ 2147483647 h 1314"/>
                <a:gd name="T46" fmla="*/ 2147483647 w 769"/>
                <a:gd name="T47" fmla="*/ 0 h 13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69"/>
                <a:gd name="T73" fmla="*/ 0 h 1314"/>
                <a:gd name="T74" fmla="*/ 769 w 769"/>
                <a:gd name="T75" fmla="*/ 1314 h 131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69" h="1314">
                  <a:moveTo>
                    <a:pt x="0" y="1314"/>
                  </a:moveTo>
                  <a:lnTo>
                    <a:pt x="26" y="1310"/>
                  </a:lnTo>
                  <a:lnTo>
                    <a:pt x="51" y="1302"/>
                  </a:lnTo>
                  <a:lnTo>
                    <a:pt x="72" y="1289"/>
                  </a:lnTo>
                  <a:lnTo>
                    <a:pt x="97" y="1268"/>
                  </a:lnTo>
                  <a:lnTo>
                    <a:pt x="123" y="1243"/>
                  </a:lnTo>
                  <a:lnTo>
                    <a:pt x="148" y="1213"/>
                  </a:lnTo>
                  <a:lnTo>
                    <a:pt x="174" y="1179"/>
                  </a:lnTo>
                  <a:lnTo>
                    <a:pt x="203" y="1145"/>
                  </a:lnTo>
                  <a:lnTo>
                    <a:pt x="228" y="1103"/>
                  </a:lnTo>
                  <a:lnTo>
                    <a:pt x="254" y="1061"/>
                  </a:lnTo>
                  <a:lnTo>
                    <a:pt x="304" y="964"/>
                  </a:lnTo>
                  <a:lnTo>
                    <a:pt x="359" y="862"/>
                  </a:lnTo>
                  <a:lnTo>
                    <a:pt x="410" y="752"/>
                  </a:lnTo>
                  <a:lnTo>
                    <a:pt x="507" y="524"/>
                  </a:lnTo>
                  <a:lnTo>
                    <a:pt x="558" y="414"/>
                  </a:lnTo>
                  <a:lnTo>
                    <a:pt x="604" y="312"/>
                  </a:lnTo>
                  <a:lnTo>
                    <a:pt x="647" y="215"/>
                  </a:lnTo>
                  <a:lnTo>
                    <a:pt x="672" y="169"/>
                  </a:lnTo>
                  <a:lnTo>
                    <a:pt x="693" y="126"/>
                  </a:lnTo>
                  <a:lnTo>
                    <a:pt x="710" y="88"/>
                  </a:lnTo>
                  <a:lnTo>
                    <a:pt x="731" y="55"/>
                  </a:lnTo>
                  <a:lnTo>
                    <a:pt x="752" y="25"/>
                  </a:lnTo>
                  <a:lnTo>
                    <a:pt x="769" y="0"/>
                  </a:lnTo>
                </a:path>
              </a:pathLst>
            </a:custGeom>
            <a:noFill/>
            <a:ln w="20638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>
                <a:solidFill>
                  <a:srgbClr val="102C34"/>
                </a:solidFill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5273484" y="3458633"/>
              <a:ext cx="73215" cy="98585"/>
            </a:xfrm>
            <a:custGeom>
              <a:avLst/>
              <a:gdLst>
                <a:gd name="T0" fmla="*/ 0 w 384"/>
                <a:gd name="T1" fmla="*/ 2147483647 h 186"/>
                <a:gd name="T2" fmla="*/ 2147483647 w 384"/>
                <a:gd name="T3" fmla="*/ 2147483647 h 186"/>
                <a:gd name="T4" fmla="*/ 2147483647 w 384"/>
                <a:gd name="T5" fmla="*/ 2147483647 h 186"/>
                <a:gd name="T6" fmla="*/ 2147483647 w 384"/>
                <a:gd name="T7" fmla="*/ 2147483647 h 186"/>
                <a:gd name="T8" fmla="*/ 2147483647 w 384"/>
                <a:gd name="T9" fmla="*/ 2147483647 h 186"/>
                <a:gd name="T10" fmla="*/ 2147483647 w 384"/>
                <a:gd name="T11" fmla="*/ 2147483647 h 186"/>
                <a:gd name="T12" fmla="*/ 2147483647 w 384"/>
                <a:gd name="T13" fmla="*/ 2147483647 h 186"/>
                <a:gd name="T14" fmla="*/ 2147483647 w 384"/>
                <a:gd name="T15" fmla="*/ 2147483647 h 186"/>
                <a:gd name="T16" fmla="*/ 2147483647 w 384"/>
                <a:gd name="T17" fmla="*/ 2147483647 h 186"/>
                <a:gd name="T18" fmla="*/ 2147483647 w 384"/>
                <a:gd name="T19" fmla="*/ 2147483647 h 186"/>
                <a:gd name="T20" fmla="*/ 2147483647 w 384"/>
                <a:gd name="T21" fmla="*/ 0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4"/>
                <a:gd name="T34" fmla="*/ 0 h 186"/>
                <a:gd name="T35" fmla="*/ 384 w 384"/>
                <a:gd name="T36" fmla="*/ 186 h 1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4" h="186">
                  <a:moveTo>
                    <a:pt x="0" y="186"/>
                  </a:moveTo>
                  <a:lnTo>
                    <a:pt x="25" y="156"/>
                  </a:lnTo>
                  <a:lnTo>
                    <a:pt x="51" y="131"/>
                  </a:lnTo>
                  <a:lnTo>
                    <a:pt x="76" y="110"/>
                  </a:lnTo>
                  <a:lnTo>
                    <a:pt x="101" y="93"/>
                  </a:lnTo>
                  <a:lnTo>
                    <a:pt x="156" y="63"/>
                  </a:lnTo>
                  <a:lnTo>
                    <a:pt x="207" y="46"/>
                  </a:lnTo>
                  <a:lnTo>
                    <a:pt x="258" y="33"/>
                  </a:lnTo>
                  <a:lnTo>
                    <a:pt x="304" y="21"/>
                  </a:lnTo>
                  <a:lnTo>
                    <a:pt x="346" y="12"/>
                  </a:lnTo>
                  <a:lnTo>
                    <a:pt x="384" y="0"/>
                  </a:lnTo>
                </a:path>
              </a:pathLst>
            </a:custGeom>
            <a:noFill/>
            <a:ln w="20638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>
                <a:solidFill>
                  <a:srgbClr val="102C34"/>
                </a:solidFill>
              </a:endParaRPr>
            </a:p>
          </p:txBody>
        </p:sp>
        <p:grpSp>
          <p:nvGrpSpPr>
            <p:cNvPr id="63" name="Grouper 62"/>
            <p:cNvGrpSpPr/>
            <p:nvPr/>
          </p:nvGrpSpPr>
          <p:grpSpPr>
            <a:xfrm>
              <a:off x="6688222" y="2511484"/>
              <a:ext cx="782484" cy="1331004"/>
              <a:chOff x="6876123" y="2381889"/>
              <a:chExt cx="782484" cy="1331004"/>
            </a:xfrm>
          </p:grpSpPr>
          <p:sp>
            <p:nvSpPr>
              <p:cNvPr id="55" name="Freeform 30"/>
              <p:cNvSpPr>
                <a:spLocks/>
              </p:cNvSpPr>
              <p:nvPr/>
            </p:nvSpPr>
            <p:spPr bwMode="auto">
              <a:xfrm>
                <a:off x="6876123" y="2606499"/>
                <a:ext cx="322357" cy="1106394"/>
              </a:xfrm>
              <a:custGeom>
                <a:avLst/>
                <a:gdLst>
                  <a:gd name="T0" fmla="*/ 0 w 768"/>
                  <a:gd name="T1" fmla="*/ 0 h 1314"/>
                  <a:gd name="T2" fmla="*/ 2147483647 w 768"/>
                  <a:gd name="T3" fmla="*/ 2147483647 h 1314"/>
                  <a:gd name="T4" fmla="*/ 2147483647 w 768"/>
                  <a:gd name="T5" fmla="*/ 2147483647 h 1314"/>
                  <a:gd name="T6" fmla="*/ 2147483647 w 768"/>
                  <a:gd name="T7" fmla="*/ 2147483647 h 1314"/>
                  <a:gd name="T8" fmla="*/ 2147483647 w 768"/>
                  <a:gd name="T9" fmla="*/ 2147483647 h 1314"/>
                  <a:gd name="T10" fmla="*/ 2147483647 w 768"/>
                  <a:gd name="T11" fmla="*/ 2147483647 h 1314"/>
                  <a:gd name="T12" fmla="*/ 2147483647 w 768"/>
                  <a:gd name="T13" fmla="*/ 2147483647 h 1314"/>
                  <a:gd name="T14" fmla="*/ 2147483647 w 768"/>
                  <a:gd name="T15" fmla="*/ 2147483647 h 1314"/>
                  <a:gd name="T16" fmla="*/ 2147483647 w 768"/>
                  <a:gd name="T17" fmla="*/ 2147483647 h 1314"/>
                  <a:gd name="T18" fmla="*/ 2147483647 w 768"/>
                  <a:gd name="T19" fmla="*/ 2147483647 h 1314"/>
                  <a:gd name="T20" fmla="*/ 2147483647 w 768"/>
                  <a:gd name="T21" fmla="*/ 2147483647 h 1314"/>
                  <a:gd name="T22" fmla="*/ 2147483647 w 768"/>
                  <a:gd name="T23" fmla="*/ 2147483647 h 1314"/>
                  <a:gd name="T24" fmla="*/ 2147483647 w 768"/>
                  <a:gd name="T25" fmla="*/ 2147483647 h 1314"/>
                  <a:gd name="T26" fmla="*/ 2147483647 w 768"/>
                  <a:gd name="T27" fmla="*/ 2147483647 h 1314"/>
                  <a:gd name="T28" fmla="*/ 2147483647 w 768"/>
                  <a:gd name="T29" fmla="*/ 2147483647 h 1314"/>
                  <a:gd name="T30" fmla="*/ 2147483647 w 768"/>
                  <a:gd name="T31" fmla="*/ 2147483647 h 1314"/>
                  <a:gd name="T32" fmla="*/ 2147483647 w 768"/>
                  <a:gd name="T33" fmla="*/ 2147483647 h 1314"/>
                  <a:gd name="T34" fmla="*/ 2147483647 w 768"/>
                  <a:gd name="T35" fmla="*/ 2147483647 h 1314"/>
                  <a:gd name="T36" fmla="*/ 2147483647 w 768"/>
                  <a:gd name="T37" fmla="*/ 2147483647 h 1314"/>
                  <a:gd name="T38" fmla="*/ 2147483647 w 768"/>
                  <a:gd name="T39" fmla="*/ 2147483647 h 1314"/>
                  <a:gd name="T40" fmla="*/ 2147483647 w 768"/>
                  <a:gd name="T41" fmla="*/ 2147483647 h 1314"/>
                  <a:gd name="T42" fmla="*/ 2147483647 w 768"/>
                  <a:gd name="T43" fmla="*/ 2147483647 h 1314"/>
                  <a:gd name="T44" fmla="*/ 2147483647 w 768"/>
                  <a:gd name="T45" fmla="*/ 2147483647 h 1314"/>
                  <a:gd name="T46" fmla="*/ 2147483647 w 768"/>
                  <a:gd name="T47" fmla="*/ 2147483647 h 131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8"/>
                  <a:gd name="T73" fmla="*/ 0 h 1314"/>
                  <a:gd name="T74" fmla="*/ 768 w 768"/>
                  <a:gd name="T75" fmla="*/ 1314 h 131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8" h="1314">
                    <a:moveTo>
                      <a:pt x="0" y="0"/>
                    </a:moveTo>
                    <a:lnTo>
                      <a:pt x="17" y="25"/>
                    </a:lnTo>
                    <a:lnTo>
                      <a:pt x="38" y="55"/>
                    </a:lnTo>
                    <a:lnTo>
                      <a:pt x="59" y="88"/>
                    </a:lnTo>
                    <a:lnTo>
                      <a:pt x="76" y="126"/>
                    </a:lnTo>
                    <a:lnTo>
                      <a:pt x="97" y="169"/>
                    </a:lnTo>
                    <a:lnTo>
                      <a:pt x="118" y="215"/>
                    </a:lnTo>
                    <a:lnTo>
                      <a:pt x="164" y="312"/>
                    </a:lnTo>
                    <a:lnTo>
                      <a:pt x="211" y="414"/>
                    </a:lnTo>
                    <a:lnTo>
                      <a:pt x="261" y="524"/>
                    </a:lnTo>
                    <a:lnTo>
                      <a:pt x="359" y="752"/>
                    </a:lnTo>
                    <a:lnTo>
                      <a:pt x="409" y="862"/>
                    </a:lnTo>
                    <a:lnTo>
                      <a:pt x="464" y="964"/>
                    </a:lnTo>
                    <a:lnTo>
                      <a:pt x="515" y="1061"/>
                    </a:lnTo>
                    <a:lnTo>
                      <a:pt x="540" y="1103"/>
                    </a:lnTo>
                    <a:lnTo>
                      <a:pt x="566" y="1145"/>
                    </a:lnTo>
                    <a:lnTo>
                      <a:pt x="591" y="1179"/>
                    </a:lnTo>
                    <a:lnTo>
                      <a:pt x="621" y="1213"/>
                    </a:lnTo>
                    <a:lnTo>
                      <a:pt x="646" y="1243"/>
                    </a:lnTo>
                    <a:lnTo>
                      <a:pt x="671" y="1268"/>
                    </a:lnTo>
                    <a:lnTo>
                      <a:pt x="697" y="1289"/>
                    </a:lnTo>
                    <a:lnTo>
                      <a:pt x="718" y="1302"/>
                    </a:lnTo>
                    <a:lnTo>
                      <a:pt x="743" y="1310"/>
                    </a:lnTo>
                    <a:lnTo>
                      <a:pt x="768" y="1314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  <p:sp>
            <p:nvSpPr>
              <p:cNvPr id="56" name="Freeform 31"/>
              <p:cNvSpPr>
                <a:spLocks/>
              </p:cNvSpPr>
              <p:nvPr/>
            </p:nvSpPr>
            <p:spPr bwMode="auto">
              <a:xfrm>
                <a:off x="7198477" y="2606499"/>
                <a:ext cx="322777" cy="1106394"/>
              </a:xfrm>
              <a:custGeom>
                <a:avLst/>
                <a:gdLst>
                  <a:gd name="T0" fmla="*/ 0 w 769"/>
                  <a:gd name="T1" fmla="*/ 2147483647 h 1314"/>
                  <a:gd name="T2" fmla="*/ 2147483647 w 769"/>
                  <a:gd name="T3" fmla="*/ 2147483647 h 1314"/>
                  <a:gd name="T4" fmla="*/ 2147483647 w 769"/>
                  <a:gd name="T5" fmla="*/ 2147483647 h 1314"/>
                  <a:gd name="T6" fmla="*/ 2147483647 w 769"/>
                  <a:gd name="T7" fmla="*/ 2147483647 h 1314"/>
                  <a:gd name="T8" fmla="*/ 2147483647 w 769"/>
                  <a:gd name="T9" fmla="*/ 2147483647 h 1314"/>
                  <a:gd name="T10" fmla="*/ 2147483647 w 769"/>
                  <a:gd name="T11" fmla="*/ 2147483647 h 1314"/>
                  <a:gd name="T12" fmla="*/ 2147483647 w 769"/>
                  <a:gd name="T13" fmla="*/ 2147483647 h 1314"/>
                  <a:gd name="T14" fmla="*/ 2147483647 w 769"/>
                  <a:gd name="T15" fmla="*/ 2147483647 h 1314"/>
                  <a:gd name="T16" fmla="*/ 2147483647 w 769"/>
                  <a:gd name="T17" fmla="*/ 2147483647 h 1314"/>
                  <a:gd name="T18" fmla="*/ 2147483647 w 769"/>
                  <a:gd name="T19" fmla="*/ 2147483647 h 1314"/>
                  <a:gd name="T20" fmla="*/ 2147483647 w 769"/>
                  <a:gd name="T21" fmla="*/ 2147483647 h 1314"/>
                  <a:gd name="T22" fmla="*/ 2147483647 w 769"/>
                  <a:gd name="T23" fmla="*/ 2147483647 h 1314"/>
                  <a:gd name="T24" fmla="*/ 2147483647 w 769"/>
                  <a:gd name="T25" fmla="*/ 2147483647 h 1314"/>
                  <a:gd name="T26" fmla="*/ 2147483647 w 769"/>
                  <a:gd name="T27" fmla="*/ 2147483647 h 1314"/>
                  <a:gd name="T28" fmla="*/ 2147483647 w 769"/>
                  <a:gd name="T29" fmla="*/ 2147483647 h 1314"/>
                  <a:gd name="T30" fmla="*/ 2147483647 w 769"/>
                  <a:gd name="T31" fmla="*/ 2147483647 h 1314"/>
                  <a:gd name="T32" fmla="*/ 2147483647 w 769"/>
                  <a:gd name="T33" fmla="*/ 2147483647 h 1314"/>
                  <a:gd name="T34" fmla="*/ 2147483647 w 769"/>
                  <a:gd name="T35" fmla="*/ 2147483647 h 1314"/>
                  <a:gd name="T36" fmla="*/ 2147483647 w 769"/>
                  <a:gd name="T37" fmla="*/ 2147483647 h 1314"/>
                  <a:gd name="T38" fmla="*/ 2147483647 w 769"/>
                  <a:gd name="T39" fmla="*/ 2147483647 h 1314"/>
                  <a:gd name="T40" fmla="*/ 2147483647 w 769"/>
                  <a:gd name="T41" fmla="*/ 2147483647 h 1314"/>
                  <a:gd name="T42" fmla="*/ 2147483647 w 769"/>
                  <a:gd name="T43" fmla="*/ 2147483647 h 1314"/>
                  <a:gd name="T44" fmla="*/ 2147483647 w 769"/>
                  <a:gd name="T45" fmla="*/ 2147483647 h 1314"/>
                  <a:gd name="T46" fmla="*/ 2147483647 w 769"/>
                  <a:gd name="T47" fmla="*/ 0 h 131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69"/>
                  <a:gd name="T73" fmla="*/ 0 h 1314"/>
                  <a:gd name="T74" fmla="*/ 769 w 769"/>
                  <a:gd name="T75" fmla="*/ 1314 h 131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69" h="1314">
                    <a:moveTo>
                      <a:pt x="0" y="1314"/>
                    </a:moveTo>
                    <a:lnTo>
                      <a:pt x="26" y="1310"/>
                    </a:lnTo>
                    <a:lnTo>
                      <a:pt x="51" y="1302"/>
                    </a:lnTo>
                    <a:lnTo>
                      <a:pt x="72" y="1289"/>
                    </a:lnTo>
                    <a:lnTo>
                      <a:pt x="97" y="1268"/>
                    </a:lnTo>
                    <a:lnTo>
                      <a:pt x="123" y="1243"/>
                    </a:lnTo>
                    <a:lnTo>
                      <a:pt x="148" y="1213"/>
                    </a:lnTo>
                    <a:lnTo>
                      <a:pt x="174" y="1179"/>
                    </a:lnTo>
                    <a:lnTo>
                      <a:pt x="203" y="1145"/>
                    </a:lnTo>
                    <a:lnTo>
                      <a:pt x="228" y="1103"/>
                    </a:lnTo>
                    <a:lnTo>
                      <a:pt x="254" y="1061"/>
                    </a:lnTo>
                    <a:lnTo>
                      <a:pt x="304" y="964"/>
                    </a:lnTo>
                    <a:lnTo>
                      <a:pt x="359" y="862"/>
                    </a:lnTo>
                    <a:lnTo>
                      <a:pt x="410" y="752"/>
                    </a:lnTo>
                    <a:lnTo>
                      <a:pt x="507" y="524"/>
                    </a:lnTo>
                    <a:lnTo>
                      <a:pt x="558" y="414"/>
                    </a:lnTo>
                    <a:lnTo>
                      <a:pt x="604" y="312"/>
                    </a:lnTo>
                    <a:lnTo>
                      <a:pt x="647" y="215"/>
                    </a:lnTo>
                    <a:lnTo>
                      <a:pt x="672" y="169"/>
                    </a:lnTo>
                    <a:lnTo>
                      <a:pt x="693" y="126"/>
                    </a:lnTo>
                    <a:lnTo>
                      <a:pt x="710" y="88"/>
                    </a:lnTo>
                    <a:lnTo>
                      <a:pt x="731" y="55"/>
                    </a:lnTo>
                    <a:lnTo>
                      <a:pt x="752" y="25"/>
                    </a:lnTo>
                    <a:lnTo>
                      <a:pt x="769" y="0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  <p:sp>
            <p:nvSpPr>
              <p:cNvPr id="57" name="Freeform 32"/>
              <p:cNvSpPr>
                <a:spLocks/>
              </p:cNvSpPr>
              <p:nvPr/>
            </p:nvSpPr>
            <p:spPr bwMode="auto">
              <a:xfrm>
                <a:off x="7521254" y="2381889"/>
                <a:ext cx="137353" cy="224610"/>
              </a:xfrm>
              <a:custGeom>
                <a:avLst/>
                <a:gdLst>
                  <a:gd name="T0" fmla="*/ 0 w 384"/>
                  <a:gd name="T1" fmla="*/ 2147483647 h 186"/>
                  <a:gd name="T2" fmla="*/ 2147483647 w 384"/>
                  <a:gd name="T3" fmla="*/ 2147483647 h 186"/>
                  <a:gd name="T4" fmla="*/ 2147483647 w 384"/>
                  <a:gd name="T5" fmla="*/ 2147483647 h 186"/>
                  <a:gd name="T6" fmla="*/ 2147483647 w 384"/>
                  <a:gd name="T7" fmla="*/ 2147483647 h 186"/>
                  <a:gd name="T8" fmla="*/ 2147483647 w 384"/>
                  <a:gd name="T9" fmla="*/ 2147483647 h 186"/>
                  <a:gd name="T10" fmla="*/ 2147483647 w 384"/>
                  <a:gd name="T11" fmla="*/ 2147483647 h 186"/>
                  <a:gd name="T12" fmla="*/ 2147483647 w 384"/>
                  <a:gd name="T13" fmla="*/ 2147483647 h 186"/>
                  <a:gd name="T14" fmla="*/ 2147483647 w 384"/>
                  <a:gd name="T15" fmla="*/ 2147483647 h 186"/>
                  <a:gd name="T16" fmla="*/ 2147483647 w 384"/>
                  <a:gd name="T17" fmla="*/ 2147483647 h 186"/>
                  <a:gd name="T18" fmla="*/ 2147483647 w 384"/>
                  <a:gd name="T19" fmla="*/ 2147483647 h 186"/>
                  <a:gd name="T20" fmla="*/ 2147483647 w 384"/>
                  <a:gd name="T21" fmla="*/ 0 h 1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4"/>
                  <a:gd name="T34" fmla="*/ 0 h 186"/>
                  <a:gd name="T35" fmla="*/ 384 w 384"/>
                  <a:gd name="T36" fmla="*/ 186 h 1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4" h="186">
                    <a:moveTo>
                      <a:pt x="0" y="186"/>
                    </a:moveTo>
                    <a:lnTo>
                      <a:pt x="25" y="156"/>
                    </a:lnTo>
                    <a:lnTo>
                      <a:pt x="51" y="131"/>
                    </a:lnTo>
                    <a:lnTo>
                      <a:pt x="76" y="110"/>
                    </a:lnTo>
                    <a:lnTo>
                      <a:pt x="101" y="93"/>
                    </a:lnTo>
                    <a:lnTo>
                      <a:pt x="156" y="63"/>
                    </a:lnTo>
                    <a:lnTo>
                      <a:pt x="207" y="46"/>
                    </a:lnTo>
                    <a:lnTo>
                      <a:pt x="258" y="33"/>
                    </a:lnTo>
                    <a:lnTo>
                      <a:pt x="304" y="21"/>
                    </a:lnTo>
                    <a:lnTo>
                      <a:pt x="346" y="12"/>
                    </a:lnTo>
                    <a:lnTo>
                      <a:pt x="384" y="0"/>
                    </a:lnTo>
                  </a:path>
                </a:pathLst>
              </a:custGeom>
              <a:noFill/>
              <a:ln w="2063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dirty="0">
                  <a:solidFill>
                    <a:srgbClr val="102C34"/>
                  </a:solidFill>
                </a:endParaRPr>
              </a:p>
            </p:txBody>
          </p:sp>
        </p:grpSp>
        <p:sp>
          <p:nvSpPr>
            <p:cNvPr id="58" name="Freeform 29"/>
            <p:cNvSpPr>
              <a:spLocks/>
            </p:cNvSpPr>
            <p:nvPr/>
          </p:nvSpPr>
          <p:spPr bwMode="auto">
            <a:xfrm flipV="1">
              <a:off x="2943224" y="4121148"/>
              <a:ext cx="631825" cy="377826"/>
            </a:xfrm>
            <a:custGeom>
              <a:avLst/>
              <a:gdLst>
                <a:gd name="T0" fmla="*/ 0 w 385"/>
                <a:gd name="T1" fmla="*/ 0 h 186"/>
                <a:gd name="T2" fmla="*/ 2147483647 w 385"/>
                <a:gd name="T3" fmla="*/ 2147483647 h 186"/>
                <a:gd name="T4" fmla="*/ 2147483647 w 385"/>
                <a:gd name="T5" fmla="*/ 2147483647 h 186"/>
                <a:gd name="T6" fmla="*/ 2147483647 w 385"/>
                <a:gd name="T7" fmla="*/ 2147483647 h 186"/>
                <a:gd name="T8" fmla="*/ 2147483647 w 385"/>
                <a:gd name="T9" fmla="*/ 2147483647 h 186"/>
                <a:gd name="T10" fmla="*/ 2147483647 w 385"/>
                <a:gd name="T11" fmla="*/ 2147483647 h 186"/>
                <a:gd name="T12" fmla="*/ 2147483647 w 385"/>
                <a:gd name="T13" fmla="*/ 2147483647 h 186"/>
                <a:gd name="T14" fmla="*/ 2147483647 w 385"/>
                <a:gd name="T15" fmla="*/ 2147483647 h 186"/>
                <a:gd name="T16" fmla="*/ 2147483647 w 385"/>
                <a:gd name="T17" fmla="*/ 2147483647 h 186"/>
                <a:gd name="T18" fmla="*/ 2147483647 w 385"/>
                <a:gd name="T19" fmla="*/ 2147483647 h 186"/>
                <a:gd name="T20" fmla="*/ 2147483647 w 385"/>
                <a:gd name="T21" fmla="*/ 2147483647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5"/>
                <a:gd name="T34" fmla="*/ 0 h 186"/>
                <a:gd name="T35" fmla="*/ 385 w 385"/>
                <a:gd name="T36" fmla="*/ 186 h 1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5" h="186">
                  <a:moveTo>
                    <a:pt x="0" y="0"/>
                  </a:moveTo>
                  <a:lnTo>
                    <a:pt x="38" y="12"/>
                  </a:lnTo>
                  <a:lnTo>
                    <a:pt x="81" y="21"/>
                  </a:lnTo>
                  <a:lnTo>
                    <a:pt x="127" y="33"/>
                  </a:lnTo>
                  <a:lnTo>
                    <a:pt x="178" y="46"/>
                  </a:lnTo>
                  <a:lnTo>
                    <a:pt x="228" y="63"/>
                  </a:lnTo>
                  <a:lnTo>
                    <a:pt x="283" y="93"/>
                  </a:lnTo>
                  <a:lnTo>
                    <a:pt x="309" y="110"/>
                  </a:lnTo>
                  <a:lnTo>
                    <a:pt x="334" y="131"/>
                  </a:lnTo>
                  <a:lnTo>
                    <a:pt x="359" y="156"/>
                  </a:lnTo>
                  <a:lnTo>
                    <a:pt x="385" y="186"/>
                  </a:lnTo>
                </a:path>
              </a:pathLst>
            </a:custGeom>
            <a:noFill/>
            <a:ln w="20638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>
                <a:solidFill>
                  <a:srgbClr val="102C34"/>
                </a:solidFill>
              </a:endParaRPr>
            </a:p>
          </p:txBody>
        </p:sp>
        <p:sp>
          <p:nvSpPr>
            <p:cNvPr id="59" name="Freeform 29"/>
            <p:cNvSpPr>
              <a:spLocks/>
            </p:cNvSpPr>
            <p:nvPr/>
          </p:nvSpPr>
          <p:spPr bwMode="auto">
            <a:xfrm flipV="1">
              <a:off x="4213225" y="3571874"/>
              <a:ext cx="717550" cy="428626"/>
            </a:xfrm>
            <a:custGeom>
              <a:avLst/>
              <a:gdLst>
                <a:gd name="T0" fmla="*/ 0 w 385"/>
                <a:gd name="T1" fmla="*/ 0 h 186"/>
                <a:gd name="T2" fmla="*/ 2147483647 w 385"/>
                <a:gd name="T3" fmla="*/ 2147483647 h 186"/>
                <a:gd name="T4" fmla="*/ 2147483647 w 385"/>
                <a:gd name="T5" fmla="*/ 2147483647 h 186"/>
                <a:gd name="T6" fmla="*/ 2147483647 w 385"/>
                <a:gd name="T7" fmla="*/ 2147483647 h 186"/>
                <a:gd name="T8" fmla="*/ 2147483647 w 385"/>
                <a:gd name="T9" fmla="*/ 2147483647 h 186"/>
                <a:gd name="T10" fmla="*/ 2147483647 w 385"/>
                <a:gd name="T11" fmla="*/ 2147483647 h 186"/>
                <a:gd name="T12" fmla="*/ 2147483647 w 385"/>
                <a:gd name="T13" fmla="*/ 2147483647 h 186"/>
                <a:gd name="T14" fmla="*/ 2147483647 w 385"/>
                <a:gd name="T15" fmla="*/ 2147483647 h 186"/>
                <a:gd name="T16" fmla="*/ 2147483647 w 385"/>
                <a:gd name="T17" fmla="*/ 2147483647 h 186"/>
                <a:gd name="T18" fmla="*/ 2147483647 w 385"/>
                <a:gd name="T19" fmla="*/ 2147483647 h 186"/>
                <a:gd name="T20" fmla="*/ 2147483647 w 385"/>
                <a:gd name="T21" fmla="*/ 2147483647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5"/>
                <a:gd name="T34" fmla="*/ 0 h 186"/>
                <a:gd name="T35" fmla="*/ 385 w 385"/>
                <a:gd name="T36" fmla="*/ 186 h 1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5" h="186">
                  <a:moveTo>
                    <a:pt x="0" y="0"/>
                  </a:moveTo>
                  <a:lnTo>
                    <a:pt x="38" y="12"/>
                  </a:lnTo>
                  <a:lnTo>
                    <a:pt x="81" y="21"/>
                  </a:lnTo>
                  <a:lnTo>
                    <a:pt x="127" y="33"/>
                  </a:lnTo>
                  <a:lnTo>
                    <a:pt x="178" y="46"/>
                  </a:lnTo>
                  <a:lnTo>
                    <a:pt x="228" y="63"/>
                  </a:lnTo>
                  <a:lnTo>
                    <a:pt x="283" y="93"/>
                  </a:lnTo>
                  <a:lnTo>
                    <a:pt x="309" y="110"/>
                  </a:lnTo>
                  <a:lnTo>
                    <a:pt x="334" y="131"/>
                  </a:lnTo>
                  <a:lnTo>
                    <a:pt x="359" y="156"/>
                  </a:lnTo>
                  <a:lnTo>
                    <a:pt x="385" y="186"/>
                  </a:lnTo>
                </a:path>
              </a:pathLst>
            </a:custGeom>
            <a:noFill/>
            <a:ln w="20638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>
                <a:solidFill>
                  <a:srgbClr val="102C34"/>
                </a:solidFill>
              </a:endParaRPr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 flipV="1">
              <a:off x="5318124" y="2743199"/>
              <a:ext cx="1374775" cy="733423"/>
            </a:xfrm>
            <a:custGeom>
              <a:avLst/>
              <a:gdLst>
                <a:gd name="T0" fmla="*/ 0 w 385"/>
                <a:gd name="T1" fmla="*/ 0 h 186"/>
                <a:gd name="T2" fmla="*/ 2147483647 w 385"/>
                <a:gd name="T3" fmla="*/ 2147483647 h 186"/>
                <a:gd name="T4" fmla="*/ 2147483647 w 385"/>
                <a:gd name="T5" fmla="*/ 2147483647 h 186"/>
                <a:gd name="T6" fmla="*/ 2147483647 w 385"/>
                <a:gd name="T7" fmla="*/ 2147483647 h 186"/>
                <a:gd name="T8" fmla="*/ 2147483647 w 385"/>
                <a:gd name="T9" fmla="*/ 2147483647 h 186"/>
                <a:gd name="T10" fmla="*/ 2147483647 w 385"/>
                <a:gd name="T11" fmla="*/ 2147483647 h 186"/>
                <a:gd name="T12" fmla="*/ 2147483647 w 385"/>
                <a:gd name="T13" fmla="*/ 2147483647 h 186"/>
                <a:gd name="T14" fmla="*/ 2147483647 w 385"/>
                <a:gd name="T15" fmla="*/ 2147483647 h 186"/>
                <a:gd name="T16" fmla="*/ 2147483647 w 385"/>
                <a:gd name="T17" fmla="*/ 2147483647 h 186"/>
                <a:gd name="T18" fmla="*/ 2147483647 w 385"/>
                <a:gd name="T19" fmla="*/ 2147483647 h 186"/>
                <a:gd name="T20" fmla="*/ 2147483647 w 385"/>
                <a:gd name="T21" fmla="*/ 2147483647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5"/>
                <a:gd name="T34" fmla="*/ 0 h 186"/>
                <a:gd name="T35" fmla="*/ 385 w 385"/>
                <a:gd name="T36" fmla="*/ 186 h 1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5" h="186">
                  <a:moveTo>
                    <a:pt x="0" y="0"/>
                  </a:moveTo>
                  <a:lnTo>
                    <a:pt x="38" y="12"/>
                  </a:lnTo>
                  <a:lnTo>
                    <a:pt x="81" y="21"/>
                  </a:lnTo>
                  <a:lnTo>
                    <a:pt x="127" y="33"/>
                  </a:lnTo>
                  <a:lnTo>
                    <a:pt x="178" y="46"/>
                  </a:lnTo>
                  <a:lnTo>
                    <a:pt x="228" y="63"/>
                  </a:lnTo>
                  <a:lnTo>
                    <a:pt x="283" y="93"/>
                  </a:lnTo>
                  <a:lnTo>
                    <a:pt x="309" y="110"/>
                  </a:lnTo>
                  <a:lnTo>
                    <a:pt x="334" y="131"/>
                  </a:lnTo>
                  <a:lnTo>
                    <a:pt x="359" y="156"/>
                  </a:lnTo>
                  <a:lnTo>
                    <a:pt x="385" y="186"/>
                  </a:lnTo>
                </a:path>
              </a:pathLst>
            </a:custGeom>
            <a:noFill/>
            <a:ln w="20638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>
                <a:solidFill>
                  <a:srgbClr val="102C34"/>
                </a:solidFill>
              </a:endParaRPr>
            </a:p>
          </p:txBody>
        </p:sp>
        <p:sp>
          <p:nvSpPr>
            <p:cNvPr id="64" name="Freeform 29"/>
            <p:cNvSpPr>
              <a:spLocks/>
            </p:cNvSpPr>
            <p:nvPr/>
          </p:nvSpPr>
          <p:spPr bwMode="auto">
            <a:xfrm flipV="1">
              <a:off x="7440251" y="1989280"/>
              <a:ext cx="1112508" cy="538184"/>
            </a:xfrm>
            <a:custGeom>
              <a:avLst/>
              <a:gdLst>
                <a:gd name="T0" fmla="*/ 0 w 385"/>
                <a:gd name="T1" fmla="*/ 0 h 186"/>
                <a:gd name="T2" fmla="*/ 2147483647 w 385"/>
                <a:gd name="T3" fmla="*/ 2147483647 h 186"/>
                <a:gd name="T4" fmla="*/ 2147483647 w 385"/>
                <a:gd name="T5" fmla="*/ 2147483647 h 186"/>
                <a:gd name="T6" fmla="*/ 2147483647 w 385"/>
                <a:gd name="T7" fmla="*/ 2147483647 h 186"/>
                <a:gd name="T8" fmla="*/ 2147483647 w 385"/>
                <a:gd name="T9" fmla="*/ 2147483647 h 186"/>
                <a:gd name="T10" fmla="*/ 2147483647 w 385"/>
                <a:gd name="T11" fmla="*/ 2147483647 h 186"/>
                <a:gd name="T12" fmla="*/ 2147483647 w 385"/>
                <a:gd name="T13" fmla="*/ 2147483647 h 186"/>
                <a:gd name="T14" fmla="*/ 2147483647 w 385"/>
                <a:gd name="T15" fmla="*/ 2147483647 h 186"/>
                <a:gd name="T16" fmla="*/ 2147483647 w 385"/>
                <a:gd name="T17" fmla="*/ 2147483647 h 186"/>
                <a:gd name="T18" fmla="*/ 2147483647 w 385"/>
                <a:gd name="T19" fmla="*/ 2147483647 h 186"/>
                <a:gd name="T20" fmla="*/ 2147483647 w 385"/>
                <a:gd name="T21" fmla="*/ 2147483647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5"/>
                <a:gd name="T34" fmla="*/ 0 h 186"/>
                <a:gd name="T35" fmla="*/ 385 w 385"/>
                <a:gd name="T36" fmla="*/ 186 h 1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5" h="186">
                  <a:moveTo>
                    <a:pt x="0" y="0"/>
                  </a:moveTo>
                  <a:lnTo>
                    <a:pt x="38" y="12"/>
                  </a:lnTo>
                  <a:lnTo>
                    <a:pt x="81" y="21"/>
                  </a:lnTo>
                  <a:lnTo>
                    <a:pt x="127" y="33"/>
                  </a:lnTo>
                  <a:lnTo>
                    <a:pt x="178" y="46"/>
                  </a:lnTo>
                  <a:lnTo>
                    <a:pt x="228" y="63"/>
                  </a:lnTo>
                  <a:lnTo>
                    <a:pt x="283" y="93"/>
                  </a:lnTo>
                  <a:lnTo>
                    <a:pt x="309" y="110"/>
                  </a:lnTo>
                  <a:lnTo>
                    <a:pt x="334" y="131"/>
                  </a:lnTo>
                  <a:lnTo>
                    <a:pt x="359" y="156"/>
                  </a:lnTo>
                  <a:lnTo>
                    <a:pt x="385" y="186"/>
                  </a:lnTo>
                </a:path>
              </a:pathLst>
            </a:custGeom>
            <a:noFill/>
            <a:ln w="20638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>
                <a:solidFill>
                  <a:srgbClr val="102C34"/>
                </a:solidFill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1822095" y="5591405"/>
            <a:ext cx="5573761" cy="7181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b="0" i="0" dirty="0" smtClean="0">
                <a:solidFill>
                  <a:srgbClr val="000090"/>
                </a:solidFill>
              </a:rPr>
              <a:t>… des </a:t>
            </a:r>
            <a:r>
              <a:rPr lang="fr-FR" sz="3000" b="0" i="0" dirty="0">
                <a:solidFill>
                  <a:srgbClr val="3366FF"/>
                </a:solidFill>
                <a:latin typeface="Calibri"/>
                <a:cs typeface="Calibri"/>
              </a:rPr>
              <a:t>individus</a:t>
            </a:r>
            <a:r>
              <a:rPr lang="fr-FR" sz="3000" b="0" i="0" dirty="0" smtClean="0">
                <a:solidFill>
                  <a:srgbClr val="54974A"/>
                </a:solidFill>
                <a:latin typeface="Calibri"/>
                <a:cs typeface="Calibri"/>
              </a:rPr>
              <a:t> </a:t>
            </a:r>
            <a:r>
              <a:rPr lang="fr-FR" sz="2000" b="0" i="0" dirty="0" smtClean="0">
                <a:solidFill>
                  <a:srgbClr val="000090"/>
                </a:solidFill>
              </a:rPr>
              <a:t>et des </a:t>
            </a:r>
            <a:r>
              <a:rPr lang="fr-FR" sz="3000" b="0" i="0" dirty="0" smtClean="0">
                <a:solidFill>
                  <a:srgbClr val="3366FF"/>
                </a:solidFill>
                <a:latin typeface="Calibri"/>
                <a:cs typeface="Calibri"/>
              </a:rPr>
              <a:t>équipes</a:t>
            </a:r>
          </a:p>
          <a:p>
            <a:pPr algn="ctr">
              <a:lnSpc>
                <a:spcPct val="80000"/>
              </a:lnSpc>
            </a:pPr>
            <a:r>
              <a:rPr lang="fr-FR" sz="2000" b="0" i="0" dirty="0">
                <a:solidFill>
                  <a:srgbClr val="000090"/>
                </a:solidFill>
              </a:rPr>
              <a:t>avec des passages </a:t>
            </a:r>
            <a:r>
              <a:rPr lang="fr-FR" sz="2000" b="0" i="0" dirty="0" smtClean="0">
                <a:solidFill>
                  <a:srgbClr val="000090"/>
                </a:solidFill>
              </a:rPr>
              <a:t>réguliers à </a:t>
            </a:r>
            <a:r>
              <a:rPr lang="fr-FR" sz="2000" b="0" i="0" dirty="0">
                <a:solidFill>
                  <a:srgbClr val="000090"/>
                </a:solidFill>
              </a:rPr>
              <a:t>tous les stades !</a:t>
            </a:r>
          </a:p>
        </p:txBody>
      </p:sp>
      <p:cxnSp>
        <p:nvCxnSpPr>
          <p:cNvPr id="34" name="Connecteur droit 33"/>
          <p:cNvCxnSpPr/>
          <p:nvPr/>
        </p:nvCxnSpPr>
        <p:spPr bwMode="auto">
          <a:xfrm>
            <a:off x="985520" y="1567180"/>
            <a:ext cx="718312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Connecteur droit 34"/>
          <p:cNvCxnSpPr/>
          <p:nvPr/>
        </p:nvCxnSpPr>
        <p:spPr bwMode="auto">
          <a:xfrm>
            <a:off x="807720" y="5351780"/>
            <a:ext cx="718312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8" name="ZoneTexte 37"/>
          <p:cNvSpPr txBox="1"/>
          <p:nvPr/>
        </p:nvSpPr>
        <p:spPr>
          <a:xfrm>
            <a:off x="777240" y="1262380"/>
            <a:ext cx="941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 smtClean="0">
                <a:solidFill>
                  <a:srgbClr val="102C34"/>
                </a:solidFill>
              </a:rPr>
              <a:t>stade 3</a:t>
            </a:r>
            <a:endParaRPr lang="fr-FR" b="0" i="0" dirty="0">
              <a:solidFill>
                <a:srgbClr val="102C34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777240" y="5046980"/>
            <a:ext cx="941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 smtClean="0">
                <a:solidFill>
                  <a:srgbClr val="102C34"/>
                </a:solidFill>
              </a:rPr>
              <a:t>stade 1</a:t>
            </a:r>
            <a:endParaRPr lang="fr-FR" b="0" i="0" dirty="0">
              <a:solidFill>
                <a:srgbClr val="102C34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144520" y="4229100"/>
            <a:ext cx="1290985" cy="503590"/>
          </a:xfrm>
          <a:prstGeom prst="rect">
            <a:avLst/>
          </a:prstGeom>
          <a:ln>
            <a:solidFill>
              <a:srgbClr val="FF6600"/>
            </a:solidFill>
          </a:ln>
        </p:spPr>
        <p:txBody>
          <a:bodyPr rot="0" spcFirstLastPara="0" vertOverflow="overflow" horzOverflow="overflow" vert="horz" wrap="non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102C34"/>
                </a:solidFill>
                <a:effectLst/>
                <a:cs typeface="Arial" charset="0"/>
              </a:rPr>
              <a:t>arrivée d'un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0" i="0" dirty="0" smtClean="0">
                <a:solidFill>
                  <a:srgbClr val="102C34"/>
                </a:solidFill>
                <a:cs typeface="Arial" charset="0"/>
              </a:rPr>
              <a:t>nouvel équipier</a:t>
            </a:r>
            <a:endParaRPr kumimoji="0" lang="fr-FR" sz="1400" b="0" i="0" u="none" strike="noStrike" cap="none" normalizeH="0" baseline="0" dirty="0">
              <a:ln>
                <a:noFill/>
              </a:ln>
              <a:solidFill>
                <a:srgbClr val="102C34"/>
              </a:solidFill>
              <a:effectLst/>
              <a:cs typeface="Arial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07519" y="3060700"/>
            <a:ext cx="1184987" cy="503590"/>
          </a:xfrm>
          <a:prstGeom prst="rect">
            <a:avLst/>
          </a:prstGeom>
          <a:ln>
            <a:solidFill>
              <a:srgbClr val="FF6600"/>
            </a:solidFill>
          </a:ln>
        </p:spPr>
        <p:txBody>
          <a:bodyPr rot="0" spcFirstLastPara="0" vertOverflow="overflow" horzOverflow="overflow" vert="horz" wrap="non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102C34"/>
                </a:solidFill>
                <a:effectLst/>
                <a:cs typeface="Arial" charset="0"/>
              </a:rPr>
              <a:t>changement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102C34"/>
                </a:solidFill>
                <a:effectLst/>
                <a:cs typeface="Arial" charset="0"/>
              </a:rPr>
              <a:t>d'organisation</a:t>
            </a:r>
            <a:endParaRPr kumimoji="0" lang="fr-FR" sz="1400" b="0" i="0" u="none" strike="noStrike" cap="none" normalizeH="0" baseline="0" dirty="0">
              <a:ln>
                <a:noFill/>
              </a:ln>
              <a:solidFill>
                <a:srgbClr val="102C34"/>
              </a:solidFill>
              <a:effectLst/>
              <a:cs typeface="Arial" charset="0"/>
            </a:endParaRPr>
          </a:p>
        </p:txBody>
      </p:sp>
      <p:cxnSp>
        <p:nvCxnSpPr>
          <p:cNvPr id="48" name="Connecteur droit 47"/>
          <p:cNvCxnSpPr/>
          <p:nvPr/>
        </p:nvCxnSpPr>
        <p:spPr bwMode="auto">
          <a:xfrm>
            <a:off x="985520" y="3764280"/>
            <a:ext cx="718312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ZoneTexte 48"/>
          <p:cNvSpPr txBox="1"/>
          <p:nvPr/>
        </p:nvSpPr>
        <p:spPr>
          <a:xfrm>
            <a:off x="777240" y="3459480"/>
            <a:ext cx="941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0" i="0" dirty="0" smtClean="0">
                <a:solidFill>
                  <a:srgbClr val="102C34"/>
                </a:solidFill>
              </a:rPr>
              <a:t>stade 2</a:t>
            </a:r>
            <a:endParaRPr lang="fr-FR" b="0" i="0" dirty="0">
              <a:solidFill>
                <a:srgbClr val="102C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76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53853" y="6500814"/>
            <a:ext cx="470582" cy="2308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19" indent="-2857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79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1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37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56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27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39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14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 dirty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49</a:t>
            </a:fld>
            <a:endParaRPr lang="fr-FR" sz="900" i="0" dirty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</a:t>
            </a:r>
            <a:r>
              <a:rPr lang="fr-FR" dirty="0" smtClean="0">
                <a:solidFill>
                  <a:srgbClr val="22228B"/>
                </a:solidFill>
              </a:rPr>
              <a:t> </a:t>
            </a:r>
            <a:r>
              <a:rPr lang="fr-FR" sz="4000" dirty="0">
                <a:solidFill>
                  <a:srgbClr val="3366FF"/>
                </a:solidFill>
              </a:rPr>
              <a:t>enjeux </a:t>
            </a:r>
            <a:r>
              <a:rPr lang="fr-FR" dirty="0"/>
              <a:t>du</a:t>
            </a:r>
            <a:r>
              <a:rPr lang="fr-FR" dirty="0" smtClean="0">
                <a:solidFill>
                  <a:srgbClr val="22228B"/>
                </a:solidFill>
              </a:rPr>
              <a:t> </a:t>
            </a:r>
            <a:r>
              <a:rPr lang="fr-FR" dirty="0"/>
              <a:t>leader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1291756" y="4333737"/>
            <a:ext cx="6622885" cy="2016517"/>
            <a:chOff x="905675" y="4079736"/>
            <a:chExt cx="6622885" cy="2016517"/>
          </a:xfrm>
          <a:gradFill flip="none" rotWithShape="1">
            <a:gsLst>
              <a:gs pos="100000">
                <a:srgbClr val="A9F172"/>
              </a:gs>
              <a:gs pos="16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</p:grpSpPr>
        <p:sp>
          <p:nvSpPr>
            <p:cNvPr id="104" name="ZoneTexte 103"/>
            <p:cNvSpPr txBox="1"/>
            <p:nvPr/>
          </p:nvSpPr>
          <p:spPr>
            <a:xfrm>
              <a:off x="936468" y="4079736"/>
              <a:ext cx="6592092" cy="447829"/>
            </a:xfrm>
            <a:prstGeom prst="round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b="0" i="0" dirty="0">
                  <a:solidFill>
                    <a:srgbClr val="000090"/>
                  </a:solidFill>
                </a:rPr>
                <a:t>adapter son </a:t>
              </a:r>
              <a:r>
                <a:rPr lang="fr-FR" sz="2000" i="0" dirty="0">
                  <a:solidFill>
                    <a:srgbClr val="3366FF"/>
                  </a:solidFill>
                </a:rPr>
                <a:t>style de management</a:t>
              </a: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905675" y="4634537"/>
              <a:ext cx="2174324" cy="442674"/>
            </a:xfrm>
            <a:prstGeom prst="round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b="0" i="0" dirty="0">
                  <a:solidFill>
                    <a:srgbClr val="000090"/>
                  </a:solidFill>
                </a:rPr>
                <a:t>lâcher le </a:t>
              </a:r>
              <a:r>
                <a:rPr lang="fr-FR" sz="2000" i="0" strike="sngStrike" dirty="0">
                  <a:solidFill>
                    <a:srgbClr val="3366FF"/>
                  </a:solidFill>
                </a:rPr>
                <a:t>contrôle</a:t>
              </a:r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936468" y="5648424"/>
              <a:ext cx="6573520" cy="447829"/>
            </a:xfrm>
            <a:prstGeom prst="round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b="0" i="0" dirty="0">
                  <a:solidFill>
                    <a:srgbClr val="000090"/>
                  </a:solidFill>
                </a:rPr>
                <a:t>accepter le changement</a:t>
              </a:r>
              <a:r>
                <a:rPr lang="fr-FR" i="0" dirty="0">
                  <a:solidFill>
                    <a:srgbClr val="000090"/>
                  </a:solidFill>
                </a:rPr>
                <a:t> </a:t>
              </a:r>
              <a:r>
                <a:rPr lang="fr-FR" sz="2000" i="0" dirty="0">
                  <a:solidFill>
                    <a:srgbClr val="3366FF"/>
                  </a:solidFill>
                </a:rPr>
                <a:t>d'identité managériale </a:t>
              </a:r>
              <a:r>
                <a:rPr lang="fr-FR" b="0" i="0" dirty="0">
                  <a:solidFill>
                    <a:srgbClr val="000090"/>
                  </a:solidFill>
                </a:rPr>
                <a:t>(deuils)</a:t>
              </a: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936468" y="5151864"/>
              <a:ext cx="6592092" cy="447829"/>
            </a:xfrm>
            <a:prstGeom prst="round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b="0" i="0" dirty="0">
                  <a:solidFill>
                    <a:srgbClr val="000090"/>
                  </a:solidFill>
                </a:rPr>
                <a:t>passer du contenu au </a:t>
              </a:r>
              <a:r>
                <a:rPr lang="fr-FR" sz="2000" i="0" dirty="0">
                  <a:solidFill>
                    <a:srgbClr val="3366FF"/>
                  </a:solidFill>
                </a:rPr>
                <a:t>sens</a:t>
              </a:r>
            </a:p>
          </p:txBody>
        </p:sp>
        <p:sp>
          <p:nvSpPr>
            <p:cNvPr id="99" name="ZoneTexte 98"/>
            <p:cNvSpPr txBox="1"/>
            <p:nvPr/>
          </p:nvSpPr>
          <p:spPr>
            <a:xfrm>
              <a:off x="3208862" y="4648696"/>
              <a:ext cx="4319698" cy="447829"/>
            </a:xfrm>
            <a:prstGeom prst="round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ctr">
                <a:defRPr>
                  <a:solidFill>
                    <a:srgbClr val="22228B"/>
                  </a:solidFill>
                </a:defRPr>
              </a:lvl1pPr>
            </a:lstStyle>
            <a:p>
              <a:r>
                <a:rPr lang="fr-FR" b="0" i="0" dirty="0">
                  <a:solidFill>
                    <a:srgbClr val="000090"/>
                  </a:solidFill>
                </a:rPr>
                <a:t>développer</a:t>
              </a:r>
              <a:r>
                <a:rPr lang="fr-FR" i="0" dirty="0">
                  <a:solidFill>
                    <a:srgbClr val="000090"/>
                  </a:solidFill>
                </a:rPr>
                <a:t> </a:t>
              </a:r>
              <a:r>
                <a:rPr lang="fr-FR" sz="2000" i="0" dirty="0">
                  <a:solidFill>
                    <a:srgbClr val="3366FF"/>
                  </a:solidFill>
                </a:rPr>
                <a:t>plaisir &amp; performance</a:t>
              </a:r>
            </a:p>
          </p:txBody>
        </p:sp>
      </p:grpSp>
      <p:sp>
        <p:nvSpPr>
          <p:cNvPr id="100" name="ZoneTexte 99"/>
          <p:cNvSpPr txBox="1"/>
          <p:nvPr/>
        </p:nvSpPr>
        <p:spPr>
          <a:xfrm>
            <a:off x="2734788" y="1285737"/>
            <a:ext cx="3737132" cy="6307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32011"/>
            </a:solidFill>
          </a:ln>
        </p:spPr>
        <p:txBody>
          <a:bodyPr wrap="square" lIns="91424" tIns="45712" rIns="91424" bIns="45712" rtlCol="0">
            <a:spAutoFit/>
          </a:bodyPr>
          <a:lstStyle>
            <a:defPPr>
              <a:defRPr lang="en-GB"/>
            </a:defPPr>
            <a:lvl1pPr algn="ctr">
              <a:defRPr>
                <a:solidFill>
                  <a:srgbClr val="22228B"/>
                </a:solidFill>
              </a:defRPr>
            </a:lvl1pPr>
          </a:lstStyle>
          <a:p>
            <a:r>
              <a:rPr lang="fr-FR" b="0" i="0" dirty="0" smtClean="0">
                <a:solidFill>
                  <a:srgbClr val="800000"/>
                </a:solidFill>
              </a:rPr>
              <a:t>ne pas être </a:t>
            </a:r>
            <a:r>
              <a:rPr lang="fr-FR" sz="3000" i="0" dirty="0">
                <a:solidFill>
                  <a:srgbClr val="800000"/>
                </a:solidFill>
              </a:rPr>
              <a:t>le</a:t>
            </a:r>
            <a:r>
              <a:rPr lang="fr-FR" b="0" i="0" dirty="0" smtClean="0">
                <a:solidFill>
                  <a:srgbClr val="800000"/>
                </a:solidFill>
              </a:rPr>
              <a:t> </a:t>
            </a:r>
            <a:r>
              <a:rPr lang="fr-FR" sz="2400" i="0" dirty="0">
                <a:solidFill>
                  <a:srgbClr val="800000"/>
                </a:solidFill>
              </a:rPr>
              <a:t>frein </a:t>
            </a:r>
            <a:r>
              <a:rPr lang="fr-FR" b="0" i="0" dirty="0" smtClean="0">
                <a:solidFill>
                  <a:srgbClr val="800000"/>
                </a:solidFill>
              </a:rPr>
              <a:t>majeur !</a:t>
            </a:r>
            <a:endParaRPr lang="fr-FR" b="0" i="0" dirty="0">
              <a:solidFill>
                <a:srgbClr val="80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240" y="2125981"/>
            <a:ext cx="6106160" cy="209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158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devenir un</a:t>
            </a:r>
            <a:r>
              <a:rPr lang="fr-FR" dirty="0"/>
              <a:t> leader </a:t>
            </a:r>
            <a:r>
              <a:rPr lang="fr-FR" sz="4000" dirty="0" smtClean="0">
                <a:solidFill>
                  <a:srgbClr val="3366FF"/>
                </a:solidFill>
              </a:rPr>
              <a:t>ressource</a:t>
            </a:r>
            <a:endParaRPr lang="fr-FR" sz="4000" dirty="0">
              <a:solidFill>
                <a:srgbClr val="3366FF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50</a:t>
            </a:fld>
            <a:endParaRPr lang="fr-FR" dirty="0"/>
          </a:p>
        </p:txBody>
      </p:sp>
      <p:pic>
        <p:nvPicPr>
          <p:cNvPr id="5" name="Image 4" descr="outils jardin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460" y="2065020"/>
            <a:ext cx="5113020" cy="339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3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5"/>
          <p:cNvSpPr>
            <a:spLocks noGrp="1" noChangeArrowheads="1"/>
          </p:cNvSpPr>
          <p:nvPr>
            <p:ph type="title"/>
          </p:nvPr>
        </p:nvSpPr>
        <p:spPr>
          <a:xfrm>
            <a:off x="1733396" y="213310"/>
            <a:ext cx="7121611" cy="882650"/>
          </a:xfrm>
        </p:spPr>
        <p:txBody>
          <a:bodyPr/>
          <a:lstStyle/>
          <a:p>
            <a:r>
              <a:rPr lang="fr-FR" dirty="0" smtClean="0"/>
              <a:t>Les </a:t>
            </a:r>
            <a:r>
              <a:rPr lang="fr-FR" sz="4000" dirty="0">
                <a:solidFill>
                  <a:srgbClr val="3366FF"/>
                </a:solidFill>
              </a:rPr>
              <a:t>3 stades </a:t>
            </a:r>
            <a:r>
              <a:rPr lang="fr-FR" dirty="0" smtClean="0"/>
              <a:t>de développement d'un leader </a:t>
            </a:r>
            <a:endParaRPr lang="fr-FR" dirty="0"/>
          </a:p>
        </p:txBody>
      </p:sp>
      <p:sp>
        <p:nvSpPr>
          <p:cNvPr id="64517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Passer de l'expertise au leadership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431800" y="6141150"/>
            <a:ext cx="3951244" cy="246205"/>
          </a:xfrm>
          <a:prstGeom prst="rect">
            <a:avLst/>
          </a:prstGeom>
          <a:noFill/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schemeClr val="bg2">
                    <a:lumMod val="50000"/>
                  </a:schemeClr>
                </a:solidFill>
              </a:rPr>
              <a:t>Source Vincent Lenhardt : les responsables porteurs de sens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91" y="2050344"/>
            <a:ext cx="1954774" cy="352475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052" y="2061863"/>
            <a:ext cx="1878755" cy="351323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634" y="2061863"/>
            <a:ext cx="1857036" cy="353626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0442" y="3513231"/>
            <a:ext cx="3312257" cy="737203"/>
          </a:xfrm>
          <a:prstGeom prst="rect">
            <a:avLst/>
          </a:prstGeom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4"/>
          </p:nvPr>
        </p:nvSpPr>
        <p:spPr>
          <a:xfrm>
            <a:off x="8162135" y="6500814"/>
            <a:ext cx="406393" cy="230816"/>
          </a:xfrm>
        </p:spPr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288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</a:t>
            </a:r>
            <a:r>
              <a:rPr lang="fr-FR" dirty="0" smtClean="0">
                <a:solidFill>
                  <a:srgbClr val="3366FF"/>
                </a:solidFill>
              </a:rPr>
              <a:t> </a:t>
            </a:r>
            <a:r>
              <a:rPr lang="fr-FR" sz="4000" dirty="0">
                <a:solidFill>
                  <a:srgbClr val="3366FF"/>
                </a:solidFill>
              </a:rPr>
              <a:t>repères</a:t>
            </a:r>
            <a:endParaRPr lang="fr-FR" sz="4000" dirty="0">
              <a:solidFill>
                <a:srgbClr val="22228B"/>
              </a:solidFill>
              <a:latin typeface="Microsoft Sans Serif" charset="0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17220" y="1183005"/>
            <a:ext cx="7302500" cy="3962400"/>
          </a:xfrm>
        </p:spPr>
        <p:txBody>
          <a:bodyPr/>
          <a:lstStyle/>
          <a:p>
            <a:r>
              <a:rPr lang="fr-FR" dirty="0">
                <a:solidFill>
                  <a:srgbClr val="22228B"/>
                </a:solidFill>
              </a:rPr>
              <a:t>s</a:t>
            </a:r>
            <a:r>
              <a:rPr lang="fr-FR" dirty="0" smtClean="0">
                <a:solidFill>
                  <a:srgbClr val="22228B"/>
                </a:solidFill>
              </a:rPr>
              <a:t>tade 1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Découverte technique, apprentissage des savoir faire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suis concentré sur mon poste, je prend mes marques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construis ma légitimité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J'ai parfois du mal à demander de l'aide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Peu / pas d'attention aux autres (énergie mobilisée sur moi)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Stress potentiel : apprendre, en plus de trouver ma place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me sens parfois en dépendance</a:t>
            </a:r>
          </a:p>
          <a:p>
            <a:pPr lvl="1"/>
            <a:endParaRPr lang="fr-FR" sz="1000" dirty="0">
              <a:solidFill>
                <a:srgbClr val="22228B"/>
              </a:solidFill>
            </a:endParaRPr>
          </a:p>
          <a:p>
            <a:r>
              <a:rPr lang="fr-FR" dirty="0">
                <a:solidFill>
                  <a:srgbClr val="22228B"/>
                </a:solidFill>
              </a:rPr>
              <a:t>s</a:t>
            </a:r>
            <a:r>
              <a:rPr lang="fr-FR" dirty="0" smtClean="0">
                <a:solidFill>
                  <a:srgbClr val="22228B"/>
                </a:solidFill>
              </a:rPr>
              <a:t>tade 2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suis rassuré sur mes compétences et mon rôle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Du coup, je peux m'ouvrir aux autres et développer les interactions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J'ose dire que je ne sais pas sans me sentir remis en cause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prends conscience des conséquences de mes actes pour les autres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soutien les autres, je  demande de l'aide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prends des décisions, des initiatives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demande des régulations si nécessaire, je donne du feedback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valorise le collectif</a:t>
            </a:r>
          </a:p>
          <a:p>
            <a:pPr lvl="1"/>
            <a:endParaRPr lang="fr-FR" sz="1000" dirty="0">
              <a:solidFill>
                <a:srgbClr val="22228B"/>
              </a:solidFill>
            </a:endParaRPr>
          </a:p>
          <a:p>
            <a:r>
              <a:rPr lang="fr-FR" dirty="0">
                <a:solidFill>
                  <a:srgbClr val="22228B"/>
                </a:solidFill>
              </a:rPr>
              <a:t>s</a:t>
            </a:r>
            <a:r>
              <a:rPr lang="fr-FR" dirty="0" smtClean="0">
                <a:solidFill>
                  <a:srgbClr val="22228B"/>
                </a:solidFill>
              </a:rPr>
              <a:t>tade 3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J'inscris ma performance personnelle dans le cadre du collectif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donne du sens à l'action et je recherche la cohérence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multiplie les coopérations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sais prendre le leadership quand c'est nécessaire</a:t>
            </a:r>
          </a:p>
          <a:p>
            <a:pPr lvl="1"/>
            <a:r>
              <a:rPr lang="fr-FR" sz="1400" dirty="0">
                <a:solidFill>
                  <a:srgbClr val="22228B"/>
                </a:solidFill>
              </a:rPr>
              <a:t>Je me sens à parité avec le leader</a:t>
            </a:r>
          </a:p>
        </p:txBody>
      </p:sp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55441" y="6500814"/>
            <a:ext cx="470582" cy="2308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19" indent="-2857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79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18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37" indent="-22856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56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27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395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14" indent="-22856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52</a:t>
            </a:fld>
            <a:endParaRPr lang="fr-FR" sz="900" i="0">
              <a:solidFill>
                <a:srgbClr val="5F5F5F"/>
              </a:solidFill>
              <a:latin typeface="Microsoft Sans Serif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099" y="1285240"/>
            <a:ext cx="1132663" cy="14986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697" y="3168227"/>
            <a:ext cx="1065865" cy="1524000"/>
          </a:xfrm>
          <a:prstGeom prst="rect">
            <a:avLst/>
          </a:prstGeom>
        </p:spPr>
      </p:pic>
      <p:pic>
        <p:nvPicPr>
          <p:cNvPr id="35840" name="Image 358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8367" y="4866641"/>
            <a:ext cx="2130552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7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48638" y="6500813"/>
            <a:ext cx="481012" cy="233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53</a:t>
            </a:fld>
            <a:endParaRPr lang="fr-FR" sz="900" i="0">
              <a:solidFill>
                <a:srgbClr val="5F5F5F"/>
              </a:solidFill>
              <a:latin typeface="Microsoft Sans Serif" charset="0"/>
            </a:endParaRPr>
          </a:p>
        </p:txBody>
      </p:sp>
      <p:graphicFrame>
        <p:nvGraphicFramePr>
          <p:cNvPr id="162043" name="Group 2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028011"/>
              </p:ext>
            </p:extLst>
          </p:nvPr>
        </p:nvGraphicFramePr>
        <p:xfrm>
          <a:off x="251520" y="3717032"/>
          <a:ext cx="8204126" cy="2542414"/>
        </p:xfrm>
        <a:graphic>
          <a:graphicData uri="http://schemas.openxmlformats.org/drawingml/2006/table">
            <a:tbl>
              <a:tblPr/>
              <a:tblGrid>
                <a:gridCol w="1484790"/>
                <a:gridCol w="1899587"/>
                <a:gridCol w="2912172"/>
                <a:gridCol w="1907577"/>
              </a:tblGrid>
              <a:tr h="5760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Enjeux du leader</a:t>
                      </a:r>
                      <a:endParaRPr kumimoji="0" lang="fr-F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Répondre aux besoins de sécurité et de construction identitaire</a:t>
                      </a: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EAC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Renforcer le sentiment d'appartenance et la solidarité</a:t>
                      </a: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32000">
                          <a:srgbClr val="576EAC">
                            <a:alpha val="50000"/>
                          </a:srgbClr>
                        </a:gs>
                        <a:gs pos="100000">
                          <a:srgbClr val="B4FF74">
                            <a:alpha val="86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Renforcer la vision et la cohérence</a:t>
                      </a: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FF74"/>
                    </a:solidFill>
                  </a:tcPr>
                </a:tc>
              </a:tr>
              <a:tr h="10441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Action du leader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fr-F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Donner le cadre, les règles, les repères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Définir les postes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Ajuster les périmètres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Renforcer les compétences techniques des équipiers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Donner du feedback, valoriser pour rassurer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Animer des temps de régulation en 1 à 1</a:t>
                      </a: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EAC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Clarifier les enjeux, les frontières, le positionnement de l'équipe (en interne et en externe)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Faire prendre conscience des interdépendances,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Provoquer de l'interaction entre ses équipier, développer l'ouverture, demander du feedback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Les mettre en situation de représenter l'équipe à l'extérieur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Animer des temps de régulation collectifs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Créer des temps collectifs sans le leader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Donner de l'autonomie</a:t>
                      </a: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32000">
                          <a:srgbClr val="576EAC">
                            <a:alpha val="50000"/>
                          </a:srgbClr>
                        </a:gs>
                        <a:gs pos="100000">
                          <a:srgbClr val="B4FF74">
                            <a:alpha val="86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Interpeller régulièrement sur le sens de l'action, la cohérence des décisions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Se laisser prendre en charge (leadership tournant), savoir se taire et laisser la place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Développer la connaissance de l'entreprise, de son environnement,  pour faire comprendre la contribution locale au global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fr-F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- Co-construire régulièrement sur la vision partagée</a:t>
                      </a:r>
                      <a:endParaRPr kumimoji="0" lang="fr-F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FF74"/>
                    </a:solidFill>
                  </a:tcPr>
                </a:tc>
              </a:tr>
            </a:tbl>
          </a:graphicData>
        </a:graphic>
      </p:graphicFrame>
      <p:grpSp>
        <p:nvGrpSpPr>
          <p:cNvPr id="52" name="Group 244"/>
          <p:cNvGrpSpPr>
            <a:grpSpLocks/>
          </p:cNvGrpSpPr>
          <p:nvPr/>
        </p:nvGrpSpPr>
        <p:grpSpPr bwMode="auto">
          <a:xfrm>
            <a:off x="4193705" y="1401313"/>
            <a:ext cx="1500838" cy="2211051"/>
            <a:chOff x="2336" y="1344"/>
            <a:chExt cx="1027" cy="1587"/>
          </a:xfrm>
        </p:grpSpPr>
        <p:sp>
          <p:nvSpPr>
            <p:cNvPr id="53" name="Oval 81"/>
            <p:cNvSpPr>
              <a:spLocks noChangeAspect="1" noChangeArrowheads="1"/>
            </p:cNvSpPr>
            <p:nvPr/>
          </p:nvSpPr>
          <p:spPr bwMode="auto">
            <a:xfrm>
              <a:off x="2374" y="1440"/>
              <a:ext cx="907" cy="907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54" name="Text Box 53"/>
            <p:cNvSpPr txBox="1">
              <a:spLocks noChangeArrowheads="1"/>
            </p:cNvSpPr>
            <p:nvPr/>
          </p:nvSpPr>
          <p:spPr bwMode="auto">
            <a:xfrm>
              <a:off x="2484" y="2567"/>
              <a:ext cx="686" cy="364"/>
            </a:xfrm>
            <a:prstGeom prst="rect">
              <a:avLst/>
            </a:prstGeom>
            <a:gradFill>
              <a:gsLst>
                <a:gs pos="0">
                  <a:srgbClr val="576EAC"/>
                </a:gs>
                <a:gs pos="100000">
                  <a:srgbClr val="B4FF74"/>
                </a:gs>
              </a:gsLst>
            </a:gra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2- </a:t>
              </a:r>
              <a:r>
                <a:rPr lang="fr-FR" sz="1400" i="0" dirty="0" smtClean="0">
                  <a:cs typeface="Arial" charset="0"/>
                </a:rPr>
                <a:t>groupe </a:t>
              </a:r>
              <a:endParaRPr lang="fr-FR" sz="140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solidaire</a:t>
              </a:r>
            </a:p>
          </p:txBody>
        </p:sp>
        <p:sp>
          <p:nvSpPr>
            <p:cNvPr id="55" name="Oval 74"/>
            <p:cNvSpPr>
              <a:spLocks noChangeAspect="1" noChangeArrowheads="1"/>
            </p:cNvSpPr>
            <p:nvPr/>
          </p:nvSpPr>
          <p:spPr bwMode="auto">
            <a:xfrm>
              <a:off x="2336" y="1543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56" name="Oval 76"/>
            <p:cNvSpPr>
              <a:spLocks noChangeAspect="1" noChangeArrowheads="1"/>
            </p:cNvSpPr>
            <p:nvPr/>
          </p:nvSpPr>
          <p:spPr bwMode="auto">
            <a:xfrm>
              <a:off x="2350" y="2022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57" name="Oval 78"/>
            <p:cNvSpPr>
              <a:spLocks noChangeAspect="1" noChangeArrowheads="1"/>
            </p:cNvSpPr>
            <p:nvPr/>
          </p:nvSpPr>
          <p:spPr bwMode="auto">
            <a:xfrm>
              <a:off x="3128" y="1937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58" name="Oval 79"/>
            <p:cNvSpPr>
              <a:spLocks noChangeAspect="1" noChangeArrowheads="1"/>
            </p:cNvSpPr>
            <p:nvPr/>
          </p:nvSpPr>
          <p:spPr bwMode="auto">
            <a:xfrm>
              <a:off x="3106" y="1558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59" name="Oval 80"/>
            <p:cNvSpPr>
              <a:spLocks noChangeAspect="1" noChangeArrowheads="1"/>
            </p:cNvSpPr>
            <p:nvPr/>
          </p:nvSpPr>
          <p:spPr bwMode="auto">
            <a:xfrm>
              <a:off x="2720" y="1807"/>
              <a:ext cx="235" cy="247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fr-FR" sz="1200" b="1" i="0">
                  <a:solidFill>
                    <a:srgbClr val="22228B"/>
                  </a:solidFill>
                  <a:cs typeface="Arial" charset="0"/>
                </a:rPr>
                <a:t>L</a:t>
              </a:r>
            </a:p>
          </p:txBody>
        </p:sp>
        <p:grpSp>
          <p:nvGrpSpPr>
            <p:cNvPr id="60" name="Group 82"/>
            <p:cNvGrpSpPr>
              <a:grpSpLocks/>
            </p:cNvGrpSpPr>
            <p:nvPr/>
          </p:nvGrpSpPr>
          <p:grpSpPr bwMode="auto">
            <a:xfrm>
              <a:off x="2720" y="1344"/>
              <a:ext cx="235" cy="321"/>
              <a:chOff x="687" y="1505"/>
              <a:chExt cx="235" cy="321"/>
            </a:xfrm>
          </p:grpSpPr>
          <p:sp>
            <p:nvSpPr>
              <p:cNvPr id="64" name="Oval 83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65" name="Line 84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61" name="Group 85"/>
            <p:cNvGrpSpPr>
              <a:grpSpLocks/>
            </p:cNvGrpSpPr>
            <p:nvPr/>
          </p:nvGrpSpPr>
          <p:grpSpPr bwMode="auto">
            <a:xfrm rot="10800000">
              <a:off x="2720" y="2132"/>
              <a:ext cx="235" cy="321"/>
              <a:chOff x="687" y="1505"/>
              <a:chExt cx="235" cy="321"/>
            </a:xfrm>
          </p:grpSpPr>
          <p:sp>
            <p:nvSpPr>
              <p:cNvPr id="62" name="Oval 86"/>
              <p:cNvSpPr>
                <a:spLocks noChangeAspect="1" noChangeArrowheads="1"/>
              </p:cNvSpPr>
              <p:nvPr/>
            </p:nvSpPr>
            <p:spPr bwMode="auto">
              <a:xfrm>
                <a:off x="692" y="1510"/>
                <a:ext cx="235" cy="215"/>
              </a:xfrm>
              <a:prstGeom prst="ellipse">
                <a:avLst/>
              </a:prstGeom>
              <a:gradFill rotWithShape="1">
                <a:gsLst>
                  <a:gs pos="100000">
                    <a:srgbClr val="576EAC"/>
                  </a:gs>
                  <a:gs pos="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63" name="Line 87"/>
              <p:cNvSpPr>
                <a:spLocks noChangeShapeType="1"/>
              </p:cNvSpPr>
              <p:nvPr/>
            </p:nvSpPr>
            <p:spPr bwMode="auto">
              <a:xfrm>
                <a:off x="806" y="1726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</p:grpSp>
      <p:grpSp>
        <p:nvGrpSpPr>
          <p:cNvPr id="66" name="Grouper 65"/>
          <p:cNvGrpSpPr/>
          <p:nvPr/>
        </p:nvGrpSpPr>
        <p:grpSpPr>
          <a:xfrm>
            <a:off x="1835696" y="1314128"/>
            <a:ext cx="1713263" cy="2298550"/>
            <a:chOff x="971600" y="2204864"/>
            <a:chExt cx="1861121" cy="2619063"/>
          </a:xfrm>
        </p:grpSpPr>
        <p:sp>
          <p:nvSpPr>
            <p:cNvPr id="67" name="Text Box 52"/>
            <p:cNvSpPr txBox="1">
              <a:spLocks noChangeArrowheads="1"/>
            </p:cNvSpPr>
            <p:nvPr/>
          </p:nvSpPr>
          <p:spPr bwMode="auto">
            <a:xfrm>
              <a:off x="1206574" y="4245720"/>
              <a:ext cx="1335345" cy="578207"/>
            </a:xfrm>
            <a:prstGeom prst="rect">
              <a:avLst/>
            </a:prstGeom>
            <a:solidFill>
              <a:srgbClr val="576EAC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1- </a:t>
              </a:r>
              <a:r>
                <a:rPr lang="fr-FR" sz="1400" i="0" dirty="0" smtClean="0">
                  <a:cs typeface="Arial" charset="0"/>
                </a:rPr>
                <a:t>collection </a:t>
              </a:r>
              <a:endParaRPr lang="fr-FR" sz="140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cs typeface="Arial" charset="0"/>
                </a:rPr>
                <a:t>d'individus</a:t>
              </a:r>
            </a:p>
          </p:txBody>
        </p:sp>
        <p:grpSp>
          <p:nvGrpSpPr>
            <p:cNvPr id="68" name="Group 60"/>
            <p:cNvGrpSpPr>
              <a:grpSpLocks/>
            </p:cNvGrpSpPr>
            <p:nvPr/>
          </p:nvGrpSpPr>
          <p:grpSpPr bwMode="auto">
            <a:xfrm>
              <a:off x="1534146" y="2780927"/>
              <a:ext cx="373063" cy="509588"/>
              <a:chOff x="687" y="1505"/>
              <a:chExt cx="235" cy="321"/>
            </a:xfrm>
          </p:grpSpPr>
          <p:sp>
            <p:nvSpPr>
              <p:cNvPr id="85" name="Oval 4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86" name="Line 5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69" name="Group 61"/>
            <p:cNvGrpSpPr>
              <a:grpSpLocks/>
            </p:cNvGrpSpPr>
            <p:nvPr/>
          </p:nvGrpSpPr>
          <p:grpSpPr bwMode="auto">
            <a:xfrm>
              <a:off x="2158033" y="2792040"/>
              <a:ext cx="373063" cy="509588"/>
              <a:chOff x="687" y="1505"/>
              <a:chExt cx="235" cy="321"/>
            </a:xfrm>
          </p:grpSpPr>
          <p:sp>
            <p:nvSpPr>
              <p:cNvPr id="83" name="Oval 62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84" name="Line 63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70" name="Group 64"/>
            <p:cNvGrpSpPr>
              <a:grpSpLocks/>
            </p:cNvGrpSpPr>
            <p:nvPr/>
          </p:nvGrpSpPr>
          <p:grpSpPr bwMode="auto">
            <a:xfrm>
              <a:off x="2459658" y="3388940"/>
              <a:ext cx="373063" cy="509588"/>
              <a:chOff x="687" y="1505"/>
              <a:chExt cx="235" cy="321"/>
            </a:xfrm>
          </p:grpSpPr>
          <p:sp>
            <p:nvSpPr>
              <p:cNvPr id="81" name="Oval 65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82" name="Line 6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71" name="Group 67"/>
            <p:cNvGrpSpPr>
              <a:grpSpLocks/>
            </p:cNvGrpSpPr>
            <p:nvPr/>
          </p:nvGrpSpPr>
          <p:grpSpPr bwMode="auto">
            <a:xfrm>
              <a:off x="1824658" y="3577852"/>
              <a:ext cx="373063" cy="509588"/>
              <a:chOff x="687" y="1505"/>
              <a:chExt cx="235" cy="321"/>
            </a:xfrm>
          </p:grpSpPr>
          <p:sp>
            <p:nvSpPr>
              <p:cNvPr id="79" name="Oval 68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80" name="Line 69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grpSp>
          <p:nvGrpSpPr>
            <p:cNvPr id="72" name="Group 70"/>
            <p:cNvGrpSpPr>
              <a:grpSpLocks/>
            </p:cNvGrpSpPr>
            <p:nvPr/>
          </p:nvGrpSpPr>
          <p:grpSpPr bwMode="auto">
            <a:xfrm>
              <a:off x="1043608" y="3287340"/>
              <a:ext cx="373063" cy="509588"/>
              <a:chOff x="687" y="1505"/>
              <a:chExt cx="235" cy="321"/>
            </a:xfrm>
          </p:grpSpPr>
          <p:sp>
            <p:nvSpPr>
              <p:cNvPr id="77" name="Oval 71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  <p:sp>
            <p:nvSpPr>
              <p:cNvPr id="78" name="Line 72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spAutoFit/>
              </a:bodyPr>
              <a:lstStyle/>
              <a:p>
                <a:pPr>
                  <a:defRPr/>
                </a:pPr>
                <a:endParaRPr lang="fr-FR">
                  <a:cs typeface="Arial" charset="0"/>
                </a:endParaRPr>
              </a:p>
            </p:txBody>
          </p:sp>
        </p:grpSp>
        <p:sp>
          <p:nvSpPr>
            <p:cNvPr id="73" name="Oval 4"/>
            <p:cNvSpPr>
              <a:spLocks noChangeAspect="1" noChangeArrowheads="1"/>
            </p:cNvSpPr>
            <p:nvPr/>
          </p:nvSpPr>
          <p:spPr bwMode="auto">
            <a:xfrm>
              <a:off x="971600" y="249289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4" name="Line 56"/>
            <p:cNvSpPr>
              <a:spLocks noChangeShapeType="1"/>
            </p:cNvSpPr>
            <p:nvPr/>
          </p:nvSpPr>
          <p:spPr bwMode="auto">
            <a:xfrm>
              <a:off x="1152575" y="2835796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5" name="Oval 4"/>
            <p:cNvSpPr>
              <a:spLocks noChangeAspect="1" noChangeArrowheads="1"/>
            </p:cNvSpPr>
            <p:nvPr/>
          </p:nvSpPr>
          <p:spPr bwMode="auto">
            <a:xfrm>
              <a:off x="1835696" y="2204864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76" name="Line 56"/>
            <p:cNvSpPr>
              <a:spLocks noChangeShapeType="1"/>
            </p:cNvSpPr>
            <p:nvPr/>
          </p:nvSpPr>
          <p:spPr bwMode="auto">
            <a:xfrm>
              <a:off x="2016671" y="2547764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</p:grpSp>
      <p:grpSp>
        <p:nvGrpSpPr>
          <p:cNvPr id="87" name="Grouper 86"/>
          <p:cNvGrpSpPr/>
          <p:nvPr/>
        </p:nvGrpSpPr>
        <p:grpSpPr>
          <a:xfrm>
            <a:off x="6156176" y="1281250"/>
            <a:ext cx="2952650" cy="2331428"/>
            <a:chOff x="5291758" y="2388535"/>
            <a:chExt cx="3207470" cy="2656526"/>
          </a:xfrm>
        </p:grpSpPr>
        <p:sp>
          <p:nvSpPr>
            <p:cNvPr id="88" name="Text Box 54"/>
            <p:cNvSpPr txBox="1">
              <a:spLocks noChangeArrowheads="1"/>
            </p:cNvSpPr>
            <p:nvPr/>
          </p:nvSpPr>
          <p:spPr bwMode="auto">
            <a:xfrm>
              <a:off x="5509288" y="4466854"/>
              <a:ext cx="1339767" cy="578207"/>
            </a:xfrm>
            <a:prstGeom prst="rect">
              <a:avLst/>
            </a:prstGeom>
            <a:solidFill>
              <a:srgbClr val="82CA3A">
                <a:alpha val="50000"/>
              </a:srgbClr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solidFill>
                    <a:srgbClr val="008000"/>
                  </a:solidFill>
                  <a:cs typeface="Arial" charset="0"/>
                </a:rPr>
                <a:t>3- </a:t>
              </a:r>
              <a:r>
                <a:rPr lang="fr-FR" sz="1400" i="0" dirty="0" smtClean="0">
                  <a:solidFill>
                    <a:srgbClr val="008000"/>
                  </a:solidFill>
                  <a:cs typeface="Arial" charset="0"/>
                </a:rPr>
                <a:t>équipe</a:t>
              </a:r>
              <a:endParaRPr lang="fr-FR" sz="1400" i="0" dirty="0">
                <a:solidFill>
                  <a:srgbClr val="008000"/>
                </a:solidFill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400" i="0" dirty="0">
                  <a:solidFill>
                    <a:srgbClr val="008000"/>
                  </a:solidFill>
                  <a:cs typeface="Arial" charset="0"/>
                </a:rPr>
                <a:t>performante</a:t>
              </a:r>
            </a:p>
          </p:txBody>
        </p:sp>
        <p:sp>
          <p:nvSpPr>
            <p:cNvPr id="89" name="Oval 89"/>
            <p:cNvSpPr>
              <a:spLocks noChangeAspect="1" noChangeArrowheads="1"/>
            </p:cNvSpPr>
            <p:nvPr/>
          </p:nvSpPr>
          <p:spPr bwMode="auto">
            <a:xfrm>
              <a:off x="5453683" y="2768228"/>
              <a:ext cx="1439863" cy="1439863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0" name="Oval 90"/>
            <p:cNvSpPr>
              <a:spLocks noChangeAspect="1" noChangeArrowheads="1"/>
            </p:cNvSpPr>
            <p:nvPr/>
          </p:nvSpPr>
          <p:spPr bwMode="auto">
            <a:xfrm>
              <a:off x="5494958" y="27809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1" name="Oval 91"/>
            <p:cNvSpPr>
              <a:spLocks noChangeAspect="1" noChangeArrowheads="1"/>
            </p:cNvSpPr>
            <p:nvPr/>
          </p:nvSpPr>
          <p:spPr bwMode="auto">
            <a:xfrm>
              <a:off x="5291758" y="33571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2" name="Oval 92"/>
            <p:cNvSpPr>
              <a:spLocks noChangeAspect="1" noChangeArrowheads="1"/>
            </p:cNvSpPr>
            <p:nvPr/>
          </p:nvSpPr>
          <p:spPr bwMode="auto">
            <a:xfrm>
              <a:off x="6647483" y="35730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3" name="Oval 93"/>
            <p:cNvSpPr>
              <a:spLocks noChangeAspect="1" noChangeArrowheads="1"/>
            </p:cNvSpPr>
            <p:nvPr/>
          </p:nvSpPr>
          <p:spPr bwMode="auto">
            <a:xfrm>
              <a:off x="6660183" y="306826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4" name="Oval 96"/>
            <p:cNvSpPr>
              <a:spLocks noChangeAspect="1" noChangeArrowheads="1"/>
            </p:cNvSpPr>
            <p:nvPr/>
          </p:nvSpPr>
          <p:spPr bwMode="auto">
            <a:xfrm>
              <a:off x="6142658" y="26158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5" name="Oval 99"/>
            <p:cNvSpPr>
              <a:spLocks noChangeAspect="1" noChangeArrowheads="1"/>
            </p:cNvSpPr>
            <p:nvPr/>
          </p:nvSpPr>
          <p:spPr bwMode="auto">
            <a:xfrm rot="10800000">
              <a:off x="6156946" y="40048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6" name="Oval 101"/>
            <p:cNvSpPr>
              <a:spLocks noChangeAspect="1" noChangeArrowheads="1"/>
            </p:cNvSpPr>
            <p:nvPr/>
          </p:nvSpPr>
          <p:spPr bwMode="auto">
            <a:xfrm>
              <a:off x="7206282" y="2388535"/>
              <a:ext cx="1292946" cy="891149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fr-FR" sz="1000" b="1" i="0" dirty="0">
                  <a:solidFill>
                    <a:srgbClr val="102C34"/>
                  </a:solidFill>
                  <a:cs typeface="Arial" charset="0"/>
                </a:rPr>
                <a:t>Vision et culture partagées</a:t>
              </a:r>
            </a:p>
          </p:txBody>
        </p:sp>
        <p:sp>
          <p:nvSpPr>
            <p:cNvPr id="97" name="Line 102"/>
            <p:cNvSpPr>
              <a:spLocks noChangeShapeType="1"/>
            </p:cNvSpPr>
            <p:nvPr/>
          </p:nvSpPr>
          <p:spPr bwMode="auto">
            <a:xfrm>
              <a:off x="6607796" y="2780928"/>
              <a:ext cx="557213" cy="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98" name="Line 103"/>
            <p:cNvSpPr>
              <a:spLocks noChangeShapeType="1"/>
            </p:cNvSpPr>
            <p:nvPr/>
          </p:nvSpPr>
          <p:spPr bwMode="auto">
            <a:xfrm flipV="1">
              <a:off x="5939458" y="2858716"/>
              <a:ext cx="1077913" cy="138113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46" name="Line 104"/>
            <p:cNvSpPr>
              <a:spLocks noChangeShapeType="1"/>
            </p:cNvSpPr>
            <p:nvPr/>
          </p:nvSpPr>
          <p:spPr bwMode="auto">
            <a:xfrm flipV="1">
              <a:off x="5864846" y="3141291"/>
              <a:ext cx="1390650" cy="669925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47" name="Line 105"/>
            <p:cNvSpPr>
              <a:spLocks noChangeShapeType="1"/>
            </p:cNvSpPr>
            <p:nvPr/>
          </p:nvSpPr>
          <p:spPr bwMode="auto">
            <a:xfrm flipV="1">
              <a:off x="6948264" y="2995240"/>
              <a:ext cx="221507" cy="7371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48" name="Line 106"/>
            <p:cNvSpPr>
              <a:spLocks noChangeShapeType="1"/>
            </p:cNvSpPr>
            <p:nvPr/>
          </p:nvSpPr>
          <p:spPr bwMode="auto">
            <a:xfrm flipV="1">
              <a:off x="6588746" y="3301628"/>
              <a:ext cx="815975" cy="77470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49" name="Line 107"/>
            <p:cNvSpPr>
              <a:spLocks noChangeShapeType="1"/>
            </p:cNvSpPr>
            <p:nvPr/>
          </p:nvSpPr>
          <p:spPr bwMode="auto">
            <a:xfrm flipV="1">
              <a:off x="6947521" y="3266703"/>
              <a:ext cx="361950" cy="306388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50" name="Oval 91"/>
            <p:cNvSpPr>
              <a:spLocks noChangeAspect="1" noChangeArrowheads="1"/>
            </p:cNvSpPr>
            <p:nvPr/>
          </p:nvSpPr>
          <p:spPr bwMode="auto">
            <a:xfrm>
              <a:off x="5567983" y="3844553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  <p:sp>
          <p:nvSpPr>
            <p:cNvPr id="151" name="Line 105"/>
            <p:cNvSpPr>
              <a:spLocks noChangeShapeType="1"/>
            </p:cNvSpPr>
            <p:nvPr/>
          </p:nvSpPr>
          <p:spPr bwMode="auto">
            <a:xfrm flipV="1">
              <a:off x="5724129" y="3068959"/>
              <a:ext cx="1440160" cy="432047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spAutoFit/>
            </a:bodyPr>
            <a:lstStyle/>
            <a:p>
              <a:pPr>
                <a:defRPr/>
              </a:pPr>
              <a:endParaRPr lang="fr-FR">
                <a:cs typeface="Arial" charset="0"/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>
                <a:solidFill>
                  <a:srgbClr val="3366FF"/>
                </a:solidFill>
              </a:rPr>
              <a:t>enjeux</a:t>
            </a:r>
            <a:r>
              <a:rPr lang="fr-FR" dirty="0" smtClean="0"/>
              <a:t> et</a:t>
            </a:r>
            <a:r>
              <a:rPr lang="fr-FR" sz="4000" dirty="0" smtClean="0">
                <a:solidFill>
                  <a:srgbClr val="3366FF"/>
                </a:solidFill>
              </a:rPr>
              <a:t> actions </a:t>
            </a:r>
            <a:r>
              <a:rPr lang="fr-FR" dirty="0" smtClean="0"/>
              <a:t>du leader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18767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2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2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148638" y="6500813"/>
            <a:ext cx="481012" cy="233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900" i="0">
                <a:solidFill>
                  <a:srgbClr val="5F5F5F"/>
                </a:solidFill>
                <a:latin typeface="Microsoft Sans Serif" charset="0"/>
              </a:rPr>
              <a:t>p.  </a:t>
            </a:r>
            <a:fld id="{9554F457-6616-DB4A-A20E-583A2F7F0E87}" type="slidenum">
              <a:rPr lang="fr-FR" sz="900" i="0">
                <a:solidFill>
                  <a:srgbClr val="5F5F5F"/>
                </a:solidFill>
                <a:latin typeface="Microsoft Sans Serif" charset="0"/>
              </a:rPr>
              <a:pPr/>
              <a:t>54</a:t>
            </a:fld>
            <a:endParaRPr lang="fr-FR" sz="900" i="0">
              <a:solidFill>
                <a:srgbClr val="5F5F5F"/>
              </a:solidFill>
              <a:latin typeface="Microsoft Sans Serif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3366FF"/>
                </a:solidFill>
              </a:rPr>
              <a:t>à vous !</a:t>
            </a:r>
            <a:endParaRPr lang="fr-FR" sz="1400" dirty="0">
              <a:solidFill>
                <a:srgbClr val="22228B"/>
              </a:solidFill>
              <a:latin typeface="Microsoft Sans Serif" charset="0"/>
            </a:endParaRPr>
          </a:p>
        </p:txBody>
      </p:sp>
      <p:graphicFrame>
        <p:nvGraphicFramePr>
          <p:cNvPr id="162043" name="Group 2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225208"/>
              </p:ext>
            </p:extLst>
          </p:nvPr>
        </p:nvGraphicFramePr>
        <p:xfrm>
          <a:off x="251520" y="3861048"/>
          <a:ext cx="8640960" cy="2484276"/>
        </p:xfrm>
        <a:graphic>
          <a:graphicData uri="http://schemas.openxmlformats.org/drawingml/2006/table">
            <a:tbl>
              <a:tblPr/>
              <a:tblGrid>
                <a:gridCol w="1061789"/>
                <a:gridCol w="2502791"/>
                <a:gridCol w="2628108"/>
                <a:gridCol w="2448272"/>
              </a:tblGrid>
              <a:tr h="24842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ce que je peux faire pour développer chaque stade…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fr-F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EAC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32000">
                          <a:srgbClr val="576EAC">
                            <a:alpha val="50000"/>
                          </a:srgbClr>
                        </a:gs>
                        <a:gs pos="100000">
                          <a:srgbClr val="B4FF74">
                            <a:alpha val="86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9933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36000" marR="36000" marT="36009" marB="36009" anchor="ctr" horzOverflow="overflow">
                    <a:lnL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C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FF74"/>
                    </a:solidFill>
                  </a:tcPr>
                </a:tc>
              </a:tr>
            </a:tbl>
          </a:graphicData>
        </a:graphic>
      </p:graphicFrame>
      <p:grpSp>
        <p:nvGrpSpPr>
          <p:cNvPr id="54" name="Group 244"/>
          <p:cNvGrpSpPr>
            <a:grpSpLocks/>
          </p:cNvGrpSpPr>
          <p:nvPr/>
        </p:nvGrpSpPr>
        <p:grpSpPr bwMode="auto">
          <a:xfrm>
            <a:off x="4050009" y="1448148"/>
            <a:ext cx="1422191" cy="2045791"/>
            <a:chOff x="2336" y="1344"/>
            <a:chExt cx="1027" cy="1543"/>
          </a:xfrm>
        </p:grpSpPr>
        <p:sp>
          <p:nvSpPr>
            <p:cNvPr id="55" name="Oval 81"/>
            <p:cNvSpPr>
              <a:spLocks noChangeAspect="1" noChangeArrowheads="1"/>
            </p:cNvSpPr>
            <p:nvPr/>
          </p:nvSpPr>
          <p:spPr bwMode="auto">
            <a:xfrm>
              <a:off x="2374" y="1440"/>
              <a:ext cx="907" cy="907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56" name="Text Box 53"/>
            <p:cNvSpPr txBox="1">
              <a:spLocks noChangeArrowheads="1"/>
            </p:cNvSpPr>
            <p:nvPr/>
          </p:nvSpPr>
          <p:spPr bwMode="auto">
            <a:xfrm>
              <a:off x="2515" y="2567"/>
              <a:ext cx="624" cy="320"/>
            </a:xfrm>
            <a:prstGeom prst="rect">
              <a:avLst/>
            </a:prstGeom>
            <a:gradFill>
              <a:gsLst>
                <a:gs pos="0">
                  <a:srgbClr val="576EAC"/>
                </a:gs>
                <a:gs pos="100000">
                  <a:srgbClr val="B4FF74"/>
                </a:gs>
              </a:gsLst>
            </a:gra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000" i="0" dirty="0">
                  <a:cs typeface="Arial" charset="0"/>
                </a:rPr>
                <a:t>2- </a:t>
              </a:r>
              <a:r>
                <a:rPr lang="fr-FR" sz="1000" i="0" dirty="0" smtClean="0">
                  <a:cs typeface="Arial" charset="0"/>
                </a:rPr>
                <a:t>groupe </a:t>
              </a:r>
              <a:endParaRPr lang="fr-FR" sz="100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000" i="0" dirty="0">
                  <a:cs typeface="Arial" charset="0"/>
                </a:rPr>
                <a:t>solidaire</a:t>
              </a:r>
            </a:p>
          </p:txBody>
        </p:sp>
        <p:sp>
          <p:nvSpPr>
            <p:cNvPr id="57" name="Oval 74"/>
            <p:cNvSpPr>
              <a:spLocks noChangeAspect="1" noChangeArrowheads="1"/>
            </p:cNvSpPr>
            <p:nvPr/>
          </p:nvSpPr>
          <p:spPr bwMode="auto">
            <a:xfrm>
              <a:off x="2336" y="1543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58" name="Oval 76"/>
            <p:cNvSpPr>
              <a:spLocks noChangeAspect="1" noChangeArrowheads="1"/>
            </p:cNvSpPr>
            <p:nvPr/>
          </p:nvSpPr>
          <p:spPr bwMode="auto">
            <a:xfrm>
              <a:off x="2350" y="2022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59" name="Oval 78"/>
            <p:cNvSpPr>
              <a:spLocks noChangeAspect="1" noChangeArrowheads="1"/>
            </p:cNvSpPr>
            <p:nvPr/>
          </p:nvSpPr>
          <p:spPr bwMode="auto">
            <a:xfrm>
              <a:off x="3128" y="1937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60" name="Oval 79"/>
            <p:cNvSpPr>
              <a:spLocks noChangeAspect="1" noChangeArrowheads="1"/>
            </p:cNvSpPr>
            <p:nvPr/>
          </p:nvSpPr>
          <p:spPr bwMode="auto">
            <a:xfrm>
              <a:off x="3106" y="1558"/>
              <a:ext cx="235" cy="215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61" name="Oval 80"/>
            <p:cNvSpPr>
              <a:spLocks noChangeAspect="1" noChangeArrowheads="1"/>
            </p:cNvSpPr>
            <p:nvPr/>
          </p:nvSpPr>
          <p:spPr bwMode="auto">
            <a:xfrm>
              <a:off x="2720" y="1807"/>
              <a:ext cx="235" cy="247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rgbClr val="B4FF74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fr-FR" sz="1000" b="1" i="0">
                  <a:solidFill>
                    <a:srgbClr val="22228B"/>
                  </a:solidFill>
                  <a:cs typeface="Arial" charset="0"/>
                </a:rPr>
                <a:t>L</a:t>
              </a:r>
            </a:p>
          </p:txBody>
        </p:sp>
        <p:grpSp>
          <p:nvGrpSpPr>
            <p:cNvPr id="62" name="Group 82"/>
            <p:cNvGrpSpPr>
              <a:grpSpLocks/>
            </p:cNvGrpSpPr>
            <p:nvPr/>
          </p:nvGrpSpPr>
          <p:grpSpPr bwMode="auto">
            <a:xfrm>
              <a:off x="2720" y="1344"/>
              <a:ext cx="235" cy="321"/>
              <a:chOff x="687" y="1505"/>
              <a:chExt cx="235" cy="321"/>
            </a:xfrm>
          </p:grpSpPr>
          <p:sp>
            <p:nvSpPr>
              <p:cNvPr id="66" name="Oval 83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  <p:sp>
            <p:nvSpPr>
              <p:cNvPr id="67" name="Line 84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</p:grpSp>
        <p:grpSp>
          <p:nvGrpSpPr>
            <p:cNvPr id="63" name="Group 85"/>
            <p:cNvGrpSpPr>
              <a:grpSpLocks/>
            </p:cNvGrpSpPr>
            <p:nvPr/>
          </p:nvGrpSpPr>
          <p:grpSpPr bwMode="auto">
            <a:xfrm rot="10800000">
              <a:off x="2715" y="2127"/>
              <a:ext cx="235" cy="321"/>
              <a:chOff x="692" y="1510"/>
              <a:chExt cx="235" cy="321"/>
            </a:xfrm>
          </p:grpSpPr>
          <p:sp>
            <p:nvSpPr>
              <p:cNvPr id="64" name="Oval 86"/>
              <p:cNvSpPr>
                <a:spLocks noChangeAspect="1" noChangeArrowheads="1"/>
              </p:cNvSpPr>
              <p:nvPr/>
            </p:nvSpPr>
            <p:spPr bwMode="auto">
              <a:xfrm>
                <a:off x="692" y="1510"/>
                <a:ext cx="235" cy="215"/>
              </a:xfrm>
              <a:prstGeom prst="ellipse">
                <a:avLst/>
              </a:prstGeom>
              <a:gradFill rotWithShape="1">
                <a:gsLst>
                  <a:gs pos="100000">
                    <a:srgbClr val="576EAC"/>
                  </a:gs>
                  <a:gs pos="0">
                    <a:srgbClr val="B4FF74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  <p:sp>
            <p:nvSpPr>
              <p:cNvPr id="65" name="Line 87"/>
              <p:cNvSpPr>
                <a:spLocks noChangeShapeType="1"/>
              </p:cNvSpPr>
              <p:nvPr/>
            </p:nvSpPr>
            <p:spPr bwMode="auto">
              <a:xfrm>
                <a:off x="806" y="1726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</p:grpSp>
      </p:grpSp>
      <p:grpSp>
        <p:nvGrpSpPr>
          <p:cNvPr id="68" name="Grouper 67"/>
          <p:cNvGrpSpPr/>
          <p:nvPr/>
        </p:nvGrpSpPr>
        <p:grpSpPr>
          <a:xfrm>
            <a:off x="1692001" y="1336627"/>
            <a:ext cx="1623485" cy="2157312"/>
            <a:chOff x="971600" y="2204864"/>
            <a:chExt cx="1861121" cy="2583043"/>
          </a:xfrm>
        </p:grpSpPr>
        <p:sp>
          <p:nvSpPr>
            <p:cNvPr id="69" name="Text Box 52"/>
            <p:cNvSpPr txBox="1">
              <a:spLocks noChangeArrowheads="1"/>
            </p:cNvSpPr>
            <p:nvPr/>
          </p:nvSpPr>
          <p:spPr bwMode="auto">
            <a:xfrm>
              <a:off x="1383973" y="4279907"/>
              <a:ext cx="1179513" cy="508000"/>
            </a:xfrm>
            <a:prstGeom prst="rect">
              <a:avLst/>
            </a:prstGeom>
            <a:solidFill>
              <a:srgbClr val="576EAC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000" i="0" dirty="0">
                  <a:cs typeface="Arial" charset="0"/>
                </a:rPr>
                <a:t>1- </a:t>
              </a:r>
              <a:r>
                <a:rPr lang="fr-FR" sz="1000" i="0" dirty="0" smtClean="0">
                  <a:cs typeface="Arial" charset="0"/>
                </a:rPr>
                <a:t>collection </a:t>
              </a:r>
              <a:endParaRPr lang="fr-FR" sz="1000" i="0" dirty="0"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000" i="0" dirty="0">
                  <a:cs typeface="Arial" charset="0"/>
                </a:rPr>
                <a:t>d'individus</a:t>
              </a:r>
            </a:p>
          </p:txBody>
        </p:sp>
        <p:grpSp>
          <p:nvGrpSpPr>
            <p:cNvPr id="70" name="Group 60"/>
            <p:cNvGrpSpPr>
              <a:grpSpLocks/>
            </p:cNvGrpSpPr>
            <p:nvPr/>
          </p:nvGrpSpPr>
          <p:grpSpPr bwMode="auto">
            <a:xfrm>
              <a:off x="1534146" y="2780927"/>
              <a:ext cx="373063" cy="509588"/>
              <a:chOff x="687" y="1505"/>
              <a:chExt cx="235" cy="321"/>
            </a:xfrm>
          </p:grpSpPr>
          <p:sp>
            <p:nvSpPr>
              <p:cNvPr id="87" name="Oval 4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  <p:sp>
            <p:nvSpPr>
              <p:cNvPr id="88" name="Line 5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</p:grpSp>
        <p:grpSp>
          <p:nvGrpSpPr>
            <p:cNvPr id="71" name="Group 61"/>
            <p:cNvGrpSpPr>
              <a:grpSpLocks/>
            </p:cNvGrpSpPr>
            <p:nvPr/>
          </p:nvGrpSpPr>
          <p:grpSpPr bwMode="auto">
            <a:xfrm>
              <a:off x="2158033" y="2792040"/>
              <a:ext cx="373063" cy="509588"/>
              <a:chOff x="687" y="1505"/>
              <a:chExt cx="235" cy="321"/>
            </a:xfrm>
          </p:grpSpPr>
          <p:sp>
            <p:nvSpPr>
              <p:cNvPr id="85" name="Oval 62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  <p:sp>
            <p:nvSpPr>
              <p:cNvPr id="86" name="Line 63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</p:grpSp>
        <p:grpSp>
          <p:nvGrpSpPr>
            <p:cNvPr id="72" name="Group 64"/>
            <p:cNvGrpSpPr>
              <a:grpSpLocks/>
            </p:cNvGrpSpPr>
            <p:nvPr/>
          </p:nvGrpSpPr>
          <p:grpSpPr bwMode="auto">
            <a:xfrm>
              <a:off x="2459658" y="3388940"/>
              <a:ext cx="373063" cy="509588"/>
              <a:chOff x="687" y="1505"/>
              <a:chExt cx="235" cy="321"/>
            </a:xfrm>
          </p:grpSpPr>
          <p:sp>
            <p:nvSpPr>
              <p:cNvPr id="83" name="Oval 65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  <p:sp>
            <p:nvSpPr>
              <p:cNvPr id="84" name="Line 66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</p:grpSp>
        <p:grpSp>
          <p:nvGrpSpPr>
            <p:cNvPr id="73" name="Group 67"/>
            <p:cNvGrpSpPr>
              <a:grpSpLocks/>
            </p:cNvGrpSpPr>
            <p:nvPr/>
          </p:nvGrpSpPr>
          <p:grpSpPr bwMode="auto">
            <a:xfrm>
              <a:off x="1824658" y="3577852"/>
              <a:ext cx="373063" cy="509588"/>
              <a:chOff x="687" y="1505"/>
              <a:chExt cx="235" cy="321"/>
            </a:xfrm>
          </p:grpSpPr>
          <p:sp>
            <p:nvSpPr>
              <p:cNvPr id="81" name="Oval 68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  <p:sp>
            <p:nvSpPr>
              <p:cNvPr id="82" name="Line 69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</p:grpSp>
        <p:grpSp>
          <p:nvGrpSpPr>
            <p:cNvPr id="74" name="Group 70"/>
            <p:cNvGrpSpPr>
              <a:grpSpLocks/>
            </p:cNvGrpSpPr>
            <p:nvPr/>
          </p:nvGrpSpPr>
          <p:grpSpPr bwMode="auto">
            <a:xfrm>
              <a:off x="1043608" y="3287340"/>
              <a:ext cx="373063" cy="509588"/>
              <a:chOff x="687" y="1505"/>
              <a:chExt cx="235" cy="321"/>
            </a:xfrm>
          </p:grpSpPr>
          <p:sp>
            <p:nvSpPr>
              <p:cNvPr id="79" name="Oval 71"/>
              <p:cNvSpPr>
                <a:spLocks noChangeAspect="1" noChangeArrowheads="1"/>
              </p:cNvSpPr>
              <p:nvPr/>
            </p:nvSpPr>
            <p:spPr bwMode="auto">
              <a:xfrm>
                <a:off x="687" y="1505"/>
                <a:ext cx="235" cy="215"/>
              </a:xfrm>
              <a:prstGeom prst="ellipse">
                <a:avLst/>
              </a:prstGeom>
              <a:gradFill rotWithShape="1">
                <a:gsLst>
                  <a:gs pos="0">
                    <a:srgbClr val="576EAC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  <p:sp>
            <p:nvSpPr>
              <p:cNvPr id="80" name="Line 72"/>
              <p:cNvSpPr>
                <a:spLocks noChangeShapeType="1"/>
              </p:cNvSpPr>
              <p:nvPr/>
            </p:nvSpPr>
            <p:spPr bwMode="auto">
              <a:xfrm>
                <a:off x="801" y="1721"/>
                <a:ext cx="7" cy="105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>
                <a:noAutofit/>
              </a:bodyPr>
              <a:lstStyle/>
              <a:p>
                <a:pPr>
                  <a:defRPr/>
                </a:pPr>
                <a:endParaRPr lang="fr-FR" sz="1000">
                  <a:cs typeface="Arial" charset="0"/>
                </a:endParaRPr>
              </a:p>
            </p:txBody>
          </p:sp>
        </p:grpSp>
        <p:sp>
          <p:nvSpPr>
            <p:cNvPr id="75" name="Oval 4"/>
            <p:cNvSpPr>
              <a:spLocks noChangeAspect="1" noChangeArrowheads="1"/>
            </p:cNvSpPr>
            <p:nvPr/>
          </p:nvSpPr>
          <p:spPr bwMode="auto">
            <a:xfrm>
              <a:off x="971600" y="249289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76" name="Line 56"/>
            <p:cNvSpPr>
              <a:spLocks noChangeShapeType="1"/>
            </p:cNvSpPr>
            <p:nvPr/>
          </p:nvSpPr>
          <p:spPr bwMode="auto">
            <a:xfrm>
              <a:off x="1152575" y="2835796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77" name="Oval 4"/>
            <p:cNvSpPr>
              <a:spLocks noChangeAspect="1" noChangeArrowheads="1"/>
            </p:cNvSpPr>
            <p:nvPr/>
          </p:nvSpPr>
          <p:spPr bwMode="auto">
            <a:xfrm>
              <a:off x="1835696" y="2204864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576EAC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78" name="Line 56"/>
            <p:cNvSpPr>
              <a:spLocks noChangeShapeType="1"/>
            </p:cNvSpPr>
            <p:nvPr/>
          </p:nvSpPr>
          <p:spPr bwMode="auto">
            <a:xfrm>
              <a:off x="2016671" y="2547764"/>
              <a:ext cx="11113" cy="166688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</p:grpSp>
      <p:grpSp>
        <p:nvGrpSpPr>
          <p:cNvPr id="89" name="Grouper 88"/>
          <p:cNvGrpSpPr/>
          <p:nvPr/>
        </p:nvGrpSpPr>
        <p:grpSpPr>
          <a:xfrm>
            <a:off x="6012160" y="1298327"/>
            <a:ext cx="2934394" cy="2195612"/>
            <a:chOff x="5291758" y="2345953"/>
            <a:chExt cx="3363913" cy="2628900"/>
          </a:xfrm>
        </p:grpSpPr>
        <p:sp>
          <p:nvSpPr>
            <p:cNvPr id="90" name="Text Box 54"/>
            <p:cNvSpPr txBox="1">
              <a:spLocks noChangeArrowheads="1"/>
            </p:cNvSpPr>
            <p:nvPr/>
          </p:nvSpPr>
          <p:spPr bwMode="auto">
            <a:xfrm>
              <a:off x="5604496" y="4466853"/>
              <a:ext cx="1149350" cy="508000"/>
            </a:xfrm>
            <a:prstGeom prst="rect">
              <a:avLst/>
            </a:prstGeom>
            <a:solidFill>
              <a:srgbClr val="82CA3A">
                <a:alpha val="50000"/>
              </a:srgbClr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no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000" i="0" dirty="0">
                  <a:solidFill>
                    <a:srgbClr val="008000"/>
                  </a:solidFill>
                  <a:cs typeface="Arial" charset="0"/>
                </a:rPr>
                <a:t>3- </a:t>
              </a:r>
              <a:r>
                <a:rPr lang="fr-FR" sz="1000" i="0" dirty="0" smtClean="0">
                  <a:solidFill>
                    <a:srgbClr val="008000"/>
                  </a:solidFill>
                  <a:cs typeface="Arial" charset="0"/>
                </a:rPr>
                <a:t>équipe</a:t>
              </a:r>
              <a:endParaRPr lang="fr-FR" sz="1000" i="0" dirty="0">
                <a:solidFill>
                  <a:srgbClr val="008000"/>
                </a:solidFill>
                <a:cs typeface="Arial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  <a:defRPr/>
              </a:pPr>
              <a:r>
                <a:rPr lang="fr-FR" sz="1000" i="0" dirty="0">
                  <a:solidFill>
                    <a:srgbClr val="008000"/>
                  </a:solidFill>
                  <a:cs typeface="Arial" charset="0"/>
                </a:rPr>
                <a:t>performante</a:t>
              </a:r>
            </a:p>
          </p:txBody>
        </p:sp>
        <p:sp>
          <p:nvSpPr>
            <p:cNvPr id="91" name="Oval 89"/>
            <p:cNvSpPr>
              <a:spLocks noChangeAspect="1" noChangeArrowheads="1"/>
            </p:cNvSpPr>
            <p:nvPr/>
          </p:nvSpPr>
          <p:spPr bwMode="auto">
            <a:xfrm>
              <a:off x="5453683" y="2768228"/>
              <a:ext cx="1439863" cy="1439863"/>
            </a:xfrm>
            <a:prstGeom prst="ellips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92" name="Oval 90"/>
            <p:cNvSpPr>
              <a:spLocks noChangeAspect="1" noChangeArrowheads="1"/>
            </p:cNvSpPr>
            <p:nvPr/>
          </p:nvSpPr>
          <p:spPr bwMode="auto">
            <a:xfrm>
              <a:off x="5494958" y="27809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93" name="Oval 91"/>
            <p:cNvSpPr>
              <a:spLocks noChangeAspect="1" noChangeArrowheads="1"/>
            </p:cNvSpPr>
            <p:nvPr/>
          </p:nvSpPr>
          <p:spPr bwMode="auto">
            <a:xfrm>
              <a:off x="5291758" y="33571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94" name="Oval 92"/>
            <p:cNvSpPr>
              <a:spLocks noChangeAspect="1" noChangeArrowheads="1"/>
            </p:cNvSpPr>
            <p:nvPr/>
          </p:nvSpPr>
          <p:spPr bwMode="auto">
            <a:xfrm>
              <a:off x="6647483" y="35730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95" name="Oval 93"/>
            <p:cNvSpPr>
              <a:spLocks noChangeAspect="1" noChangeArrowheads="1"/>
            </p:cNvSpPr>
            <p:nvPr/>
          </p:nvSpPr>
          <p:spPr bwMode="auto">
            <a:xfrm>
              <a:off x="6660183" y="3068266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96" name="Oval 96"/>
            <p:cNvSpPr>
              <a:spLocks noChangeAspect="1" noChangeArrowheads="1"/>
            </p:cNvSpPr>
            <p:nvPr/>
          </p:nvSpPr>
          <p:spPr bwMode="auto">
            <a:xfrm>
              <a:off x="6142658" y="2615828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97" name="Oval 99"/>
            <p:cNvSpPr>
              <a:spLocks noChangeAspect="1" noChangeArrowheads="1"/>
            </p:cNvSpPr>
            <p:nvPr/>
          </p:nvSpPr>
          <p:spPr bwMode="auto">
            <a:xfrm rot="10800000">
              <a:off x="6156946" y="4004891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98" name="Oval 101"/>
            <p:cNvSpPr>
              <a:spLocks noChangeAspect="1" noChangeArrowheads="1"/>
            </p:cNvSpPr>
            <p:nvPr/>
          </p:nvSpPr>
          <p:spPr bwMode="auto">
            <a:xfrm>
              <a:off x="7206283" y="2345953"/>
              <a:ext cx="1449388" cy="976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fr-FR" sz="1000" b="1" i="0" dirty="0">
                  <a:solidFill>
                    <a:srgbClr val="16527E"/>
                  </a:solidFill>
                  <a:cs typeface="Arial" charset="0"/>
                </a:rPr>
                <a:t>Vision et culture partagées</a:t>
              </a:r>
            </a:p>
          </p:txBody>
        </p:sp>
        <p:sp>
          <p:nvSpPr>
            <p:cNvPr id="146" name="Line 102"/>
            <p:cNvSpPr>
              <a:spLocks noChangeShapeType="1"/>
            </p:cNvSpPr>
            <p:nvPr/>
          </p:nvSpPr>
          <p:spPr bwMode="auto">
            <a:xfrm>
              <a:off x="6607796" y="2780928"/>
              <a:ext cx="557213" cy="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147" name="Line 103"/>
            <p:cNvSpPr>
              <a:spLocks noChangeShapeType="1"/>
            </p:cNvSpPr>
            <p:nvPr/>
          </p:nvSpPr>
          <p:spPr bwMode="auto">
            <a:xfrm flipV="1">
              <a:off x="5939458" y="2858716"/>
              <a:ext cx="1077913" cy="138113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148" name="Line 104"/>
            <p:cNvSpPr>
              <a:spLocks noChangeShapeType="1"/>
            </p:cNvSpPr>
            <p:nvPr/>
          </p:nvSpPr>
          <p:spPr bwMode="auto">
            <a:xfrm flipV="1">
              <a:off x="5864846" y="3141291"/>
              <a:ext cx="1390650" cy="669925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149" name="Line 105"/>
            <p:cNvSpPr>
              <a:spLocks noChangeShapeType="1"/>
            </p:cNvSpPr>
            <p:nvPr/>
          </p:nvSpPr>
          <p:spPr bwMode="auto">
            <a:xfrm flipV="1">
              <a:off x="6948264" y="2995240"/>
              <a:ext cx="221507" cy="7371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150" name="Line 106"/>
            <p:cNvSpPr>
              <a:spLocks noChangeShapeType="1"/>
            </p:cNvSpPr>
            <p:nvPr/>
          </p:nvSpPr>
          <p:spPr bwMode="auto">
            <a:xfrm flipV="1">
              <a:off x="6588746" y="3301628"/>
              <a:ext cx="815975" cy="77470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151" name="Line 107"/>
            <p:cNvSpPr>
              <a:spLocks noChangeShapeType="1"/>
            </p:cNvSpPr>
            <p:nvPr/>
          </p:nvSpPr>
          <p:spPr bwMode="auto">
            <a:xfrm flipV="1">
              <a:off x="6947521" y="3266703"/>
              <a:ext cx="361950" cy="306388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152" name="Oval 91"/>
            <p:cNvSpPr>
              <a:spLocks noChangeAspect="1" noChangeArrowheads="1"/>
            </p:cNvSpPr>
            <p:nvPr/>
          </p:nvSpPr>
          <p:spPr bwMode="auto">
            <a:xfrm>
              <a:off x="5567983" y="3844553"/>
              <a:ext cx="373063" cy="341313"/>
            </a:xfrm>
            <a:prstGeom prst="ellipse">
              <a:avLst/>
            </a:prstGeom>
            <a:gradFill rotWithShape="1">
              <a:gsLst>
                <a:gs pos="0">
                  <a:srgbClr val="82CA3A"/>
                </a:gs>
                <a:gs pos="100000">
                  <a:schemeClr val="bg1"/>
                </a:gs>
              </a:gsLst>
              <a:lin ang="5400000" scaled="1"/>
            </a:gradFill>
            <a:ln w="1270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  <p:sp>
          <p:nvSpPr>
            <p:cNvPr id="153" name="Line 105"/>
            <p:cNvSpPr>
              <a:spLocks noChangeShapeType="1"/>
            </p:cNvSpPr>
            <p:nvPr/>
          </p:nvSpPr>
          <p:spPr bwMode="auto">
            <a:xfrm flipV="1">
              <a:off x="5724129" y="3068959"/>
              <a:ext cx="1440160" cy="432047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36000" tIns="36000" rIns="36000" bIns="36000">
              <a:noAutofit/>
            </a:bodyPr>
            <a:lstStyle/>
            <a:p>
              <a:pPr>
                <a:defRPr/>
              </a:pPr>
              <a:endParaRPr lang="fr-FR" sz="1000"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146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2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2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5288260"/>
            <a:ext cx="6400800" cy="769640"/>
          </a:xfrm>
        </p:spPr>
        <p:txBody>
          <a:bodyPr/>
          <a:lstStyle/>
          <a:p>
            <a:pPr>
              <a:lnSpc>
                <a:spcPct val="70000"/>
              </a:lnSpc>
              <a:spcBef>
                <a:spcPts val="0"/>
              </a:spcBef>
            </a:pPr>
            <a:r>
              <a:rPr lang="fr-FR" sz="3200" dirty="0">
                <a:solidFill>
                  <a:srgbClr val="008000"/>
                </a:solidFill>
              </a:rPr>
              <a:t>merci </a:t>
            </a:r>
            <a:r>
              <a:rPr lang="fr-FR" sz="2600" dirty="0">
                <a:solidFill>
                  <a:srgbClr val="22228B"/>
                </a:solidFill>
              </a:rPr>
              <a:t>de votre attention, bon vent !</a:t>
            </a:r>
          </a:p>
          <a:p>
            <a:endParaRPr lang="fr-FR" sz="2600" dirty="0">
              <a:solidFill>
                <a:srgbClr val="22228B"/>
              </a:solidFill>
            </a:endParaRPr>
          </a:p>
        </p:txBody>
      </p:sp>
      <p:pic>
        <p:nvPicPr>
          <p:cNvPr id="4" name="Image 3" descr="P1050595.JPG">
            <a:hlinkClick r:id="rId2" action="ppaction://hlinkfile"/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3648" y="1687860"/>
            <a:ext cx="6480720" cy="3401172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p.  </a:t>
            </a:r>
            <a:fld id="{B31ABA0D-899B-514E-8CF3-05EBA68EAF89}" type="slidenum">
              <a:rPr lang="en-GB" smtClean="0"/>
              <a:pPr>
                <a:defRPr/>
              </a:pPr>
              <a:t>55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52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et, maintenant, </a:t>
            </a:r>
            <a:r>
              <a:rPr lang="fr-FR" sz="4000" dirty="0">
                <a:solidFill>
                  <a:srgbClr val="3366FF"/>
                </a:solidFill>
              </a:rPr>
              <a:t>musique 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p.  </a:t>
            </a:r>
            <a:fld id="{D749C21E-3B86-664B-B392-BEC89FA10622}" type="slidenum">
              <a:rPr lang="fr-FR" smtClean="0"/>
              <a:pPr>
                <a:defRPr/>
              </a:pPr>
              <a:t>56</a:t>
            </a:fld>
            <a:endParaRPr lang="fr-FR" dirty="0"/>
          </a:p>
        </p:txBody>
      </p:sp>
      <p:pic>
        <p:nvPicPr>
          <p:cNvPr id="5" name="Image 4">
            <a:hlinkClick r:id="rId2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3800" y="2133601"/>
            <a:ext cx="4140200" cy="258725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476500" y="4749800"/>
            <a:ext cx="4712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1:15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810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36000" tIns="36000" rIns="36000" bIns="360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36000" tIns="36000" rIns="36000" bIns="360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9">
        <a:dk1>
          <a:srgbClr val="B2B2B2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CC"/>
        </a:accent2>
        <a:accent3>
          <a:srgbClr val="FFFFFF"/>
        </a:accent3>
        <a:accent4>
          <a:srgbClr val="979797"/>
        </a:accent4>
        <a:accent5>
          <a:srgbClr val="E2F4FF"/>
        </a:accent5>
        <a:accent6>
          <a:srgbClr val="2D2DB9"/>
        </a:accent6>
        <a:hlink>
          <a:srgbClr val="CC33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0">
        <a:dk1>
          <a:srgbClr val="0033CC"/>
        </a:dk1>
        <a:lt1>
          <a:srgbClr val="FFFFFF"/>
        </a:lt1>
        <a:dk2>
          <a:srgbClr val="0000CC"/>
        </a:dk2>
        <a:lt2>
          <a:srgbClr val="808080"/>
        </a:lt2>
        <a:accent1>
          <a:srgbClr val="CCECFF"/>
        </a:accent1>
        <a:accent2>
          <a:srgbClr val="FF0000"/>
        </a:accent2>
        <a:accent3>
          <a:srgbClr val="FFFFFF"/>
        </a:accent3>
        <a:accent4>
          <a:srgbClr val="002AAE"/>
        </a:accent4>
        <a:accent5>
          <a:srgbClr val="E2F4FF"/>
        </a:accent5>
        <a:accent6>
          <a:srgbClr val="E70000"/>
        </a:accent6>
        <a:hlink>
          <a:srgbClr val="CC33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1">
        <a:dk1>
          <a:srgbClr val="0033CC"/>
        </a:dk1>
        <a:lt1>
          <a:srgbClr val="FFFFFF"/>
        </a:lt1>
        <a:dk2>
          <a:srgbClr val="0000CC"/>
        </a:dk2>
        <a:lt2>
          <a:srgbClr val="808080"/>
        </a:lt2>
        <a:accent1>
          <a:srgbClr val="CCECFF"/>
        </a:accent1>
        <a:accent2>
          <a:srgbClr val="0033CC"/>
        </a:accent2>
        <a:accent3>
          <a:srgbClr val="FFFFFF"/>
        </a:accent3>
        <a:accent4>
          <a:srgbClr val="002AAE"/>
        </a:accent4>
        <a:accent5>
          <a:srgbClr val="E2F4FF"/>
        </a:accent5>
        <a:accent6>
          <a:srgbClr val="002DB9"/>
        </a:accent6>
        <a:hlink>
          <a:srgbClr val="CC33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10790</TotalTime>
  <Words>1708</Words>
  <Application>Microsoft Office PowerPoint</Application>
  <PresentationFormat>Affichage à l'écran (4:3)</PresentationFormat>
  <Paragraphs>478</Paragraphs>
  <Slides>56</Slides>
  <Notes>21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56</vt:i4>
      </vt:variant>
    </vt:vector>
  </HeadingPairs>
  <TitlesOfParts>
    <vt:vector size="58" baseType="lpstr">
      <vt:lpstr>Conception personnalisée</vt:lpstr>
      <vt:lpstr>blank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construire une équipe performante</vt:lpstr>
      <vt:lpstr>SCHUTZ : les 3 conditions de l'engagement</vt:lpstr>
      <vt:lpstr>le stade 1</vt:lpstr>
      <vt:lpstr>le stade 1</vt:lpstr>
      <vt:lpstr>le stade 1</vt:lpstr>
      <vt:lpstr>stade 1 : exemples</vt:lpstr>
      <vt:lpstr>chacun(e) construit son identité</vt:lpstr>
      <vt:lpstr>la maîtrise technique est valorisée</vt:lpstr>
      <vt:lpstr>la pensée est rationnelle</vt:lpstr>
      <vt:lpstr>la capacité de régulation est faible</vt:lpstr>
      <vt:lpstr>la confiance est limitée</vt:lpstr>
      <vt:lpstr>le stade 1</vt:lpstr>
      <vt:lpstr>le stade 2</vt:lpstr>
      <vt:lpstr>le stade 2</vt:lpstr>
      <vt:lpstr>le stade 2</vt:lpstr>
      <vt:lpstr>l'identité collective se construit</vt:lpstr>
      <vt:lpstr>l'appartenance s'affirme</vt:lpstr>
      <vt:lpstr>la relation est centrale</vt:lpstr>
      <vt:lpstr>la maturité émotionnelle progresse</vt:lpstr>
      <vt:lpstr>l'autonomie grandit</vt:lpstr>
      <vt:lpstr>la coopération s'installe</vt:lpstr>
      <vt:lpstr>la régulation fonctionne</vt:lpstr>
      <vt:lpstr>risque : le nombrilisme</vt:lpstr>
      <vt:lpstr>un risque : le conformisme</vt:lpstr>
      <vt:lpstr>le stade 2</vt:lpstr>
      <vt:lpstr>stade 2 : exemples</vt:lpstr>
      <vt:lpstr>le stade 3</vt:lpstr>
      <vt:lpstr>le stade 3</vt:lpstr>
      <vt:lpstr>le stade 3</vt:lpstr>
      <vt:lpstr>le stade 3</vt:lpstr>
      <vt:lpstr>le sens est premier</vt:lpstr>
      <vt:lpstr>la Vision est incarnée</vt:lpstr>
      <vt:lpstr>la parité est la norme</vt:lpstr>
      <vt:lpstr>la diversité est une richesse</vt:lpstr>
      <vt:lpstr>la complexité est intégrée</vt:lpstr>
      <vt:lpstr>l'agilité se déploie</vt:lpstr>
      <vt:lpstr>la confiance règne</vt:lpstr>
      <vt:lpstr>le leadership est tournant</vt:lpstr>
      <vt:lpstr>un risque : l'arrogance</vt:lpstr>
      <vt:lpstr>le stade 3</vt:lpstr>
      <vt:lpstr>le stade 3</vt:lpstr>
      <vt:lpstr>puissance et sérénité</vt:lpstr>
      <vt:lpstr>un chemin de croissance…</vt:lpstr>
      <vt:lpstr>les enjeux du leader</vt:lpstr>
      <vt:lpstr>pour devenir un leader ressource</vt:lpstr>
      <vt:lpstr>Les 3 stades de développement d'un leader </vt:lpstr>
      <vt:lpstr>quelques repères</vt:lpstr>
      <vt:lpstr>enjeux et actions du leader</vt:lpstr>
      <vt:lpstr>à vous !</vt:lpstr>
      <vt:lpstr>Présentation PowerPoint</vt:lpstr>
      <vt:lpstr>et, maintenant, musique !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V0.3</dc:title>
  <dc:creator>Terre &amp; Ciel ACG/NBU</dc:creator>
  <cp:lastModifiedBy>kervink</cp:lastModifiedBy>
  <cp:revision>912</cp:revision>
  <cp:lastPrinted>2013-03-15T16:34:39Z</cp:lastPrinted>
  <dcterms:created xsi:type="dcterms:W3CDTF">2008-06-18T18:19:50Z</dcterms:created>
  <dcterms:modified xsi:type="dcterms:W3CDTF">2016-01-08T11:51:13Z</dcterms:modified>
</cp:coreProperties>
</file>